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85" r:id="rId5"/>
    <p:sldMasterId id="2147483797" r:id="rId6"/>
    <p:sldMasterId id="2147483809" r:id="rId7"/>
    <p:sldMasterId id="2147483922" r:id="rId8"/>
    <p:sldMasterId id="2147483946" r:id="rId9"/>
    <p:sldMasterId id="2147483982" r:id="rId10"/>
    <p:sldMasterId id="2147483994" r:id="rId11"/>
    <p:sldMasterId id="2147484006" r:id="rId12"/>
    <p:sldMasterId id="2147484018" r:id="rId13"/>
    <p:sldMasterId id="2147484217" r:id="rId14"/>
    <p:sldMasterId id="2147484229" r:id="rId15"/>
    <p:sldMasterId id="2147484241" r:id="rId16"/>
  </p:sldMasterIdLst>
  <p:notesMasterIdLst>
    <p:notesMasterId r:id="rId70"/>
  </p:notesMasterIdLst>
  <p:handoutMasterIdLst>
    <p:handoutMasterId r:id="rId71"/>
  </p:handoutMasterIdLst>
  <p:sldIdLst>
    <p:sldId id="261" r:id="rId17"/>
    <p:sldId id="263" r:id="rId18"/>
    <p:sldId id="264" r:id="rId19"/>
    <p:sldId id="266" r:id="rId20"/>
    <p:sldId id="265" r:id="rId21"/>
    <p:sldId id="283" r:id="rId22"/>
    <p:sldId id="267" r:id="rId23"/>
    <p:sldId id="269" r:id="rId24"/>
    <p:sldId id="268" r:id="rId25"/>
    <p:sldId id="270" r:id="rId26"/>
    <p:sldId id="271" r:id="rId27"/>
    <p:sldId id="272" r:id="rId28"/>
    <p:sldId id="326" r:id="rId29"/>
    <p:sldId id="286" r:id="rId30"/>
    <p:sldId id="296" r:id="rId31"/>
    <p:sldId id="318" r:id="rId32"/>
    <p:sldId id="313" r:id="rId33"/>
    <p:sldId id="262" r:id="rId34"/>
    <p:sldId id="322" r:id="rId35"/>
    <p:sldId id="319" r:id="rId36"/>
    <p:sldId id="321" r:id="rId37"/>
    <p:sldId id="320" r:id="rId38"/>
    <p:sldId id="299" r:id="rId39"/>
    <p:sldId id="323" r:id="rId40"/>
    <p:sldId id="324" r:id="rId41"/>
    <p:sldId id="325" r:id="rId42"/>
    <p:sldId id="301" r:id="rId43"/>
    <p:sldId id="287" r:id="rId44"/>
    <p:sldId id="304" r:id="rId45"/>
    <p:sldId id="305" r:id="rId46"/>
    <p:sldId id="306" r:id="rId47"/>
    <p:sldId id="288" r:id="rId48"/>
    <p:sldId id="285" r:id="rId49"/>
    <p:sldId id="308" r:id="rId50"/>
    <p:sldId id="307" r:id="rId51"/>
    <p:sldId id="276" r:id="rId52"/>
    <p:sldId id="256" r:id="rId53"/>
    <p:sldId id="257" r:id="rId54"/>
    <p:sldId id="277" r:id="rId55"/>
    <p:sldId id="278" r:id="rId56"/>
    <p:sldId id="293" r:id="rId57"/>
    <p:sldId id="314" r:id="rId58"/>
    <p:sldId id="316" r:id="rId59"/>
    <p:sldId id="315" r:id="rId60"/>
    <p:sldId id="317" r:id="rId61"/>
    <p:sldId id="279" r:id="rId62"/>
    <p:sldId id="294" r:id="rId63"/>
    <p:sldId id="295" r:id="rId64"/>
    <p:sldId id="311" r:id="rId65"/>
    <p:sldId id="310" r:id="rId66"/>
    <p:sldId id="309" r:id="rId67"/>
    <p:sldId id="280" r:id="rId68"/>
    <p:sldId id="312" r:id="rId69"/>
  </p:sldIdLst>
  <p:sldSz cx="9144000" cy="6858000" type="screen4x3"/>
  <p:notesSz cx="9296400" cy="688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5CF"/>
    <a:srgbClr val="333399"/>
    <a:srgbClr val="F23E60"/>
    <a:srgbClr val="6600FF"/>
    <a:srgbClr val="F78DA1"/>
    <a:srgbClr val="64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09" autoAdjust="0"/>
  </p:normalViewPr>
  <p:slideViewPr>
    <p:cSldViewPr>
      <p:cViewPr varScale="1">
        <p:scale>
          <a:sx n="105" d="100"/>
          <a:sy n="105" d="100"/>
        </p:scale>
        <p:origin x="9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slide" Target="slides/slide34.xml"/><Relationship Id="rId55" Type="http://schemas.openxmlformats.org/officeDocument/2006/relationships/slide" Target="slides/slide39.xml"/><Relationship Id="rId63" Type="http://schemas.openxmlformats.org/officeDocument/2006/relationships/slide" Target="slides/slide47.xml"/><Relationship Id="rId68" Type="http://schemas.openxmlformats.org/officeDocument/2006/relationships/slide" Target="slides/slide52.xml"/><Relationship Id="rId7" Type="http://schemas.openxmlformats.org/officeDocument/2006/relationships/slideMaster" Target="slideMasters/slideMaster7.xml"/><Relationship Id="rId71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3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slide" Target="slides/slide37.xml"/><Relationship Id="rId58" Type="http://schemas.openxmlformats.org/officeDocument/2006/relationships/slide" Target="slides/slide42.xml"/><Relationship Id="rId66" Type="http://schemas.openxmlformats.org/officeDocument/2006/relationships/slide" Target="slides/slide50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slide" Target="slides/slide33.xml"/><Relationship Id="rId57" Type="http://schemas.openxmlformats.org/officeDocument/2006/relationships/slide" Target="slides/slide41.xml"/><Relationship Id="rId61" Type="http://schemas.openxmlformats.org/officeDocument/2006/relationships/slide" Target="slides/slide4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slide" Target="slides/slide36.xml"/><Relationship Id="rId60" Type="http://schemas.openxmlformats.org/officeDocument/2006/relationships/slide" Target="slides/slide44.xml"/><Relationship Id="rId65" Type="http://schemas.openxmlformats.org/officeDocument/2006/relationships/slide" Target="slides/slide49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56" Type="http://schemas.openxmlformats.org/officeDocument/2006/relationships/slide" Target="slides/slide40.xml"/><Relationship Id="rId64" Type="http://schemas.openxmlformats.org/officeDocument/2006/relationships/slide" Target="slides/slide48.xml"/><Relationship Id="rId69" Type="http://schemas.openxmlformats.org/officeDocument/2006/relationships/slide" Target="slides/slide53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5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59" Type="http://schemas.openxmlformats.org/officeDocument/2006/relationships/slide" Target="slides/slide43.xml"/><Relationship Id="rId67" Type="http://schemas.openxmlformats.org/officeDocument/2006/relationships/slide" Target="slides/slide51.xml"/><Relationship Id="rId20" Type="http://schemas.openxmlformats.org/officeDocument/2006/relationships/slide" Target="slides/slide4.xml"/><Relationship Id="rId41" Type="http://schemas.openxmlformats.org/officeDocument/2006/relationships/slide" Target="slides/slide25.xml"/><Relationship Id="rId54" Type="http://schemas.openxmlformats.org/officeDocument/2006/relationships/slide" Target="slides/slide38.xml"/><Relationship Id="rId62" Type="http://schemas.openxmlformats.org/officeDocument/2006/relationships/slide" Target="slides/slide46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1761229440366"/>
          <c:y val="7.3511668829206747E-2"/>
          <c:w val="0.87050003729236147"/>
          <c:h val="0.74787887405722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ITEP_2013!$C$3</c:f>
              <c:strCache>
                <c:ptCount val="1"/>
                <c:pt idx="0">
                  <c:v>Bottom 20%</c:v>
                </c:pt>
              </c:strCache>
            </c:strRef>
          </c:tx>
          <c:spPr>
            <a:solidFill>
              <a:srgbClr val="F23E6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-1.1326862284593722E-2"/>
                  <c:y val="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3F-4501-91F9-857EBBD0C8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ITEP_2013!$B$5:$B$10</c:f>
              <c:strCache>
                <c:ptCount val="5"/>
                <c:pt idx="0">
                  <c:v>Sales &amp; Excise Tax</c:v>
                </c:pt>
                <c:pt idx="1">
                  <c:v>Property Tax</c:v>
                </c:pt>
                <c:pt idx="2">
                  <c:v>Personal Income Tax</c:v>
                </c:pt>
                <c:pt idx="3">
                  <c:v>Total Taxes</c:v>
                </c:pt>
                <c:pt idx="4">
                  <c:v>Overall total after Federal Offset</c:v>
                </c:pt>
              </c:strCache>
            </c:strRef>
          </c:cat>
          <c:val>
            <c:numRef>
              <c:f>ITEP_2013!$C$5:$C$10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3.9E-2</c:v>
                </c:pt>
                <c:pt idx="2">
                  <c:v>2E-3</c:v>
                </c:pt>
                <c:pt idx="3">
                  <c:v>0.111</c:v>
                </c:pt>
                <c:pt idx="4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3F-4501-91F9-857EBBD0C8B9}"/>
            </c:ext>
          </c:extLst>
        </c:ser>
        <c:ser>
          <c:idx val="1"/>
          <c:order val="1"/>
          <c:tx>
            <c:strRef>
              <c:f>ITEP_2013!$D$3</c:f>
              <c:strCache>
                <c:ptCount val="1"/>
                <c:pt idx="0">
                  <c:v>Top 1%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1326862284593722E-2"/>
                  <c:y val="-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3F-4501-91F9-857EBBD0C8B9}"/>
                </c:ext>
              </c:extLst>
            </c:dLbl>
            <c:dLbl>
              <c:idx val="3"/>
              <c:layout>
                <c:manualLayout>
                  <c:x val="9.7087391010803326E-3"/>
                  <c:y val="9.02941819772528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3F-4501-91F9-857EBBD0C8B9}"/>
                </c:ext>
              </c:extLst>
            </c:dLbl>
            <c:dLbl>
              <c:idx val="4"/>
              <c:layout>
                <c:manualLayout>
                  <c:x val="3.2012805122048822E-3"/>
                  <c:y val="-1.6403046280023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3F-4501-91F9-857EBBD0C8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ITEP_2013!$B$5:$B$10</c:f>
              <c:strCache>
                <c:ptCount val="5"/>
                <c:pt idx="0">
                  <c:v>Sales &amp; Excise Tax</c:v>
                </c:pt>
                <c:pt idx="1">
                  <c:v>Property Tax</c:v>
                </c:pt>
                <c:pt idx="2">
                  <c:v>Personal Income Tax</c:v>
                </c:pt>
                <c:pt idx="3">
                  <c:v>Total Taxes</c:v>
                </c:pt>
                <c:pt idx="4">
                  <c:v>Overall total after Federal Offset</c:v>
                </c:pt>
              </c:strCache>
            </c:strRef>
          </c:cat>
          <c:val>
            <c:numRef>
              <c:f>ITEP_2013!$D$5:$D$10</c:f>
              <c:numCache>
                <c:formatCode>0.0%</c:formatCode>
                <c:ptCount val="5"/>
                <c:pt idx="0">
                  <c:v>8.9999999999999993E-3</c:v>
                </c:pt>
                <c:pt idx="1">
                  <c:v>1.9E-2</c:v>
                </c:pt>
                <c:pt idx="2">
                  <c:v>4.5999999999999999E-2</c:v>
                </c:pt>
                <c:pt idx="3">
                  <c:v>7.3999999999999996E-2</c:v>
                </c:pt>
                <c:pt idx="4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3F-4501-91F9-857EBBD0C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250624"/>
        <c:axId val="170252160"/>
      </c:barChart>
      <c:catAx>
        <c:axId val="1702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252160"/>
        <c:crosses val="autoZero"/>
        <c:auto val="1"/>
        <c:lblAlgn val="ctr"/>
        <c:lblOffset val="100"/>
        <c:noMultiLvlLbl val="0"/>
      </c:catAx>
      <c:valAx>
        <c:axId val="1702521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7025062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2402453894943805"/>
          <c:y val="0.13997499873148544"/>
          <c:w val="0.35090848697965077"/>
          <c:h val="8.6246442393294862E-2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FFFFFF"/>
    </a:solidFill>
    <a:ln w="50800">
      <a:solidFill>
        <a:srgbClr val="000000"/>
      </a:solidFill>
    </a:ln>
  </c:spPr>
  <c:txPr>
    <a:bodyPr/>
    <a:lstStyle/>
    <a:p>
      <a:pPr>
        <a:defRPr sz="1400" b="1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74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0274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535738"/>
            <a:ext cx="40274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196A2F-35A1-43BE-B3AE-9771FB3FF5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74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27350" y="515938"/>
            <a:ext cx="3441700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270250"/>
            <a:ext cx="74390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5738"/>
            <a:ext cx="40274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535738"/>
            <a:ext cx="4027488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7" tIns="45523" rIns="91047" bIns="455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237-24F6-48C0-9C61-D383D9AA9D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5D97A3-BE78-4AB4-A0E9-8FC99A6D684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288B71-3481-4D54-8590-006951119C44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C38D74-6FDE-4E26-A637-EE08DCF961A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F2B581-8D29-425B-B722-1334B3C7AEAB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Burden asdasdasd’l;as’dl;as’dla’sdla’sdl;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04785B-94C8-4E0B-BC7A-B52A5B57778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ASK THIS QUESTION TO THE CLASS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81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04785B-94C8-4E0B-BC7A-B52A5B577784}" type="slidenum">
              <a:rPr lang="en-US" altLang="en-US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EA2F49-1A9A-4D5C-8A39-66CDCAFF2EA0}" type="slidenum">
              <a:rPr lang="en-US" altLang="en-US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0DA8EF-2B07-433B-9F0F-B34D95D9986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Ask this question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9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0DA8EF-2B07-433B-9F0F-B34D95D99861}" type="slidenum">
              <a:rPr lang="en-US" altLang="en-US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701474-0957-422C-AE11-1F06F39002E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E3010-C0A0-462A-BF61-B0D812A1FC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64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7F5668-8A6D-4E1B-A6B5-50E26B453EB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E3010-C0A0-462A-BF61-B0D812A1FC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35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E3010-C0A0-462A-BF61-B0D812A1FC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07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2E3010-C0A0-462A-BF61-B0D812A1FC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44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2E3010-C0A0-462A-BF61-B0D812A1FCD1}" type="slidenum">
              <a:rPr lang="en-US" altLang="en-US">
                <a:solidFill>
                  <a:srgbClr val="000000"/>
                </a:solidFill>
              </a:rPr>
              <a:pPr eaLnBrk="1" hangingPunct="1"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54BFE0-6E2E-4E2B-898E-B4477C12D84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16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54BFE0-6E2E-4E2B-898E-B4477C12D84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078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54BFE0-6E2E-4E2B-898E-B4477C12D84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609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54BFE0-6E2E-4E2B-898E-B4477C12D845}" type="slidenum">
              <a:rPr lang="en-US" altLang="en-US">
                <a:solidFill>
                  <a:srgbClr val="000000"/>
                </a:solidFill>
              </a:rPr>
              <a:pPr eaLnBrk="1" hangingPunct="1"/>
              <a:t>27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AD2D97-3436-4472-919A-882C84650D3F}" type="slidenum">
              <a:rPr lang="en-US" altLang="en-US">
                <a:solidFill>
                  <a:srgbClr val="000000"/>
                </a:solidFill>
              </a:rPr>
              <a:pPr eaLnBrk="1" hangingPunct="1"/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52A8A5-3AE9-435B-B80F-B1C90F6BB50E}" type="slidenum">
              <a:rPr lang="en-US" altLang="en-US">
                <a:solidFill>
                  <a:srgbClr val="000000"/>
                </a:solidFill>
              </a:rPr>
              <a:pPr eaLnBrk="1" hangingPunct="1"/>
              <a:t>29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4CC843-FD20-40FB-9D2F-4EFA558A6ED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F72D0C-282D-402D-8BF6-6A186E24FDFD}" type="slidenum">
              <a:rPr lang="en-US" altLang="en-US">
                <a:solidFill>
                  <a:srgbClr val="000000"/>
                </a:solidFill>
              </a:rPr>
              <a:pPr eaLnBrk="1" hangingPunct="1"/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6DE6D3-747C-4780-BA7D-6CBFCE61576A}" type="slidenum">
              <a:rPr lang="en-US" altLang="en-US">
                <a:solidFill>
                  <a:srgbClr val="000000"/>
                </a:solidFill>
              </a:rPr>
              <a:pPr eaLnBrk="1" hangingPunct="1"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E7DA65-20E0-4514-AB58-797D3EEE7347}" type="slidenum">
              <a:rPr lang="en-US" altLang="en-US">
                <a:solidFill>
                  <a:srgbClr val="000000"/>
                </a:solidFill>
              </a:rPr>
              <a:pPr eaLnBrk="1" hangingPunct="1"/>
              <a:t>32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6F4F1E-7BEC-47F3-85AC-21F06A4AC413}" type="slidenum">
              <a:rPr lang="en-US" altLang="en-US">
                <a:solidFill>
                  <a:srgbClr val="000000"/>
                </a:solidFill>
              </a:rPr>
              <a:pPr eaLnBrk="1" hangingPunct="1"/>
              <a:t>33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C36DA1-4265-42C7-BE3A-A25841564CF7}" type="slidenum">
              <a:rPr lang="en-US" altLang="en-US">
                <a:solidFill>
                  <a:srgbClr val="000000"/>
                </a:solidFill>
              </a:rPr>
              <a:pPr eaLnBrk="1" hangingPunct="1"/>
              <a:t>34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3542E9-DA3F-4C63-9182-5602DAD00487}" type="slidenum">
              <a:rPr lang="en-US" altLang="en-US">
                <a:solidFill>
                  <a:srgbClr val="000000"/>
                </a:solidFill>
              </a:rPr>
              <a:pPr eaLnBrk="1" hangingPunct="1"/>
              <a:t>35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4D8C31-2E9A-42E1-BBB8-2DF4004AFAE8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643906-5216-443C-AF78-AB965BB4E8C0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DED3D4-8287-441C-8601-423D86229A51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56F310-4A71-481D-BA64-42A275CFB043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1BB738-37B8-4049-B279-65084FFF8E4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D5A844-5465-4B92-B057-8D77E31BB0E4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8591F0-C47E-462D-A0B0-3DFF8B9E66B6}" type="slidenum">
              <a:rPr lang="en-US" altLang="en-US">
                <a:solidFill>
                  <a:srgbClr val="000000"/>
                </a:solidFill>
              </a:rPr>
              <a:pPr eaLnBrk="1" hangingPunct="1"/>
              <a:t>41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F742B1-9980-4B95-8E87-5B5A125A6F68}" type="slidenum">
              <a:rPr lang="en-US" altLang="en-US">
                <a:solidFill>
                  <a:srgbClr val="000000"/>
                </a:solidFill>
              </a:rPr>
              <a:pPr eaLnBrk="1" hangingPunct="1"/>
              <a:t>42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CAB257-8144-496B-A6CB-7AFC00FD0AB1}" type="slidenum">
              <a:rPr lang="en-US" altLang="en-US">
                <a:solidFill>
                  <a:srgbClr val="000000"/>
                </a:solidFill>
              </a:rPr>
              <a:pPr eaLnBrk="1" hangingPunct="1"/>
              <a:t>43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C46B7D-CE30-4754-B00E-66A71C77BD98}" type="slidenum">
              <a:rPr lang="en-US" altLang="en-US">
                <a:solidFill>
                  <a:srgbClr val="000000"/>
                </a:solidFill>
              </a:rPr>
              <a:pPr eaLnBrk="1" hangingPunct="1"/>
              <a:t>44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54EAE5-1C19-4735-A2DD-622E50DD7D77}" type="slidenum">
              <a:rPr lang="en-US" altLang="en-US">
                <a:solidFill>
                  <a:srgbClr val="000000"/>
                </a:solidFill>
              </a:rPr>
              <a:pPr eaLnBrk="1" hangingPunct="1"/>
              <a:t>45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1BC129-9ECF-46EC-B825-209CF1D92D70}" type="slidenum">
              <a:rPr lang="en-US" altLang="en-US"/>
              <a:pPr eaLnBrk="1" hangingPunct="1"/>
              <a:t>46</a:t>
            </a:fld>
            <a:endParaRPr lang="en-US" altLang="en-US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DD6412-7735-40AC-8E66-A72199BF5F3B}" type="slidenum">
              <a:rPr lang="en-US" altLang="en-US">
                <a:solidFill>
                  <a:srgbClr val="000000"/>
                </a:solidFill>
              </a:rPr>
              <a:pPr eaLnBrk="1" hangingPunct="1"/>
              <a:t>47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40E57A-37DD-4E9D-92BF-02A6126DE26C}" type="slidenum">
              <a:rPr lang="en-US" altLang="en-US">
                <a:solidFill>
                  <a:srgbClr val="000000"/>
                </a:solidFill>
              </a:rPr>
              <a:pPr eaLnBrk="1" hangingPunct="1"/>
              <a:t>48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852C2A-2E6E-4EC8-8091-67A2D15A4B34}" type="slidenum">
              <a:rPr lang="en-US" altLang="en-US">
                <a:solidFill>
                  <a:srgbClr val="000000"/>
                </a:solidFill>
              </a:rPr>
              <a:pPr eaLnBrk="1" hangingPunct="1"/>
              <a:t>49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BC3B85-9CA9-4C89-924C-178C21AAC0F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37F605-B147-4593-A15C-8606FD9ADCFE}" type="slidenum">
              <a:rPr lang="en-US" altLang="en-US">
                <a:solidFill>
                  <a:srgbClr val="000000"/>
                </a:solidFill>
              </a:rPr>
              <a:pPr eaLnBrk="1" hangingPunct="1"/>
              <a:t>50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7940D8-634D-4DC8-96B8-399F286ACB9E}" type="slidenum">
              <a:rPr lang="en-US" altLang="en-US">
                <a:solidFill>
                  <a:srgbClr val="000000"/>
                </a:solidFill>
              </a:rPr>
              <a:pPr eaLnBrk="1" hangingPunct="1"/>
              <a:t>51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6874DC-17E1-4375-9473-D156DC136BB3}" type="slidenum">
              <a:rPr lang="en-US" altLang="en-US"/>
              <a:pPr eaLnBrk="1" hangingPunct="1"/>
              <a:t>52</a:t>
            </a:fld>
            <a:endParaRPr lang="en-US" altLang="en-US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D6F3ED-A634-4CA4-96A0-8976EBD09B0E}" type="slidenum">
              <a:rPr lang="en-US" altLang="en-US">
                <a:solidFill>
                  <a:srgbClr val="000000"/>
                </a:solidFill>
              </a:rPr>
              <a:pPr eaLnBrk="1" hangingPunct="1"/>
              <a:t>53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23E273-7A95-41A1-BE38-A2392BBAE22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BABD34-A1B6-4093-9BD9-FBBC68DE54F2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E2F158-2592-48C3-A482-F31EBBE7AD98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252D97-A29E-4616-99C7-B62090773D0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E970C-653C-4580-B84D-0A669B9D7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8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0DB89-7968-4C2E-AE5F-F528CA77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15979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EBC96-E9A2-4843-8060-E797F3880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48117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7B9AA-3436-4AB0-91AB-8869A09FA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8702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2D6FB-AE71-4200-93F8-642B81A1F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539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B79CB-16EA-4B5B-8604-967203D82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7328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DCC02-921E-445F-987C-5DD8E27F7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64259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1A72A-4FF2-4A3D-A460-C4D40FD9E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38853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D409A-9D12-4841-84FD-5BCFD58B2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76820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7F62C-846D-4124-AD51-3976AD1DF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46138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0D2D-D38A-4B8C-A2FA-79FD035D4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08876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B5AE-C00A-4ABA-92CE-83642078E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92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B730A-4B74-4C03-9F22-829D82D88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8392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F183E-AABD-4635-BBC1-9EEB738A9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48972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D6F64-44DD-4785-B3FE-1C5807912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1755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AEA01-2E06-433B-80E9-8B22A0D33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20978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621D5-B9B4-45AD-B919-E259F3457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97248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1E085-31C3-4A69-89D0-CD026DFDA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57529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09E2F-5E68-4E26-8E09-C8DCFEF66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25396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93D6-89D7-4D59-95F0-9D0FA3C5C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35114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B29A7-F1BA-488C-B837-9469006E6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4957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337D6-6A2D-49A6-A908-AB161A5BE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6648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78C02-2A1A-42DB-92BE-5441B6CAA5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90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89E77-55D2-4710-889F-57A755A3C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26290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0BB64-F41A-472E-AABD-A4AB6AAC2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7162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A8720-35E0-4373-A762-45F66A5F7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9488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612DE-6E71-4D8C-A478-8D75703AB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49418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5696A-767C-4660-874F-B254EB37B8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24304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E1E7C-05D9-44A6-A36C-447E2F296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70457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951B6-02CF-47EF-BCEF-A780A3D41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9696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19305-B6E8-4D63-93C4-4A8D324AE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7684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340E4-DB5E-4E43-B50D-DD303D3C8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707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4BF4B-BC85-4614-AF9B-D404475A4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8044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85ED0-B9C9-49B9-AB89-ACC79AA76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4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767C5-29BE-4EA5-98FB-C7C78724C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72766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C0E19-3A8C-4331-BF45-E4B69A51F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93696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B9DF5-BF87-46B9-B588-81F707337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03547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C14D1-5F8A-4E40-A6C2-BFCBDF531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40301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F9193-11DF-4E00-BAD5-0EC6DC294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2974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61EB9-A572-4F0F-9253-BE2664A80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81319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B5DF6-374E-4F22-A0BC-3C82435FB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01146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AB873-37F4-4405-95C9-55FCE6A6A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28110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DB57D-AA71-4E9C-98A2-B6354E9602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73503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DC2A0-F239-490B-9815-C7626C7875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2684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A509F-758A-4C75-AB58-ED0FA2FF9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691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1AEF0-2BA7-4FB6-9BAC-70FF79600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20486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291D-FFED-4207-9A41-06ED476BA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2803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4574E-95E7-4CC5-846F-61A2B5D75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4834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D8766-0BFA-4CA9-9B58-05F110E7F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37912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62F07-1401-46E7-8955-FC2F219F2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31005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2D5B2-5F34-4023-8110-781238C2A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30060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AEF70-427B-455C-A458-B6C833F98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2736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08BAD-F3EA-4490-A903-A61366591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39915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B02F9-F8ED-4211-ACCD-E8F53C098F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8124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E8BA5-81E2-46B3-82E2-E651CABFE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11775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FA686-5AE6-4FC8-B29C-A8D7C6F15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414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13294-079D-4325-9317-6497BB371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6587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1A8D2-2283-4922-A70A-601E3F082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13103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32CF3-2F65-4C21-A889-439ED62C0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436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A27BC-C42D-4299-B1D4-539C9EA55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30928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5584B-9CF1-486F-AB33-0C492010D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59029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AA0B2-9CA3-41D0-8882-B4572BCEF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2906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D15D2-4E97-4EFC-8B44-7F99E5151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77509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9C35C-9583-42C8-9E20-57D259D87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24300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3EC46-4E97-4C1E-AC36-CEF123945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4996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E7E14-4C26-4161-9929-31D692AAF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23079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B449E-4475-4DE2-9B4F-D279724D7E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834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52163-25E3-462B-ACAD-8F0AB2E83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57708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CA4F4-2A53-4561-AFAD-D095E0B6C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16160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BBCA2-B234-4663-9E79-FFC5C0C03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68893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80C5F-7BB1-4458-927F-75806B846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53596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F7737-9B4D-4AF4-8F1B-E6CC405CB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28320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D59C1-03F7-406C-8C30-8075485960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3214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13583-20F8-4307-8669-EEFB88693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8118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43117-29A2-43B9-8403-43FFB24A7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27900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A0D85-5EB6-4992-BE07-D4CA2F1028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98215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1DAFB-4729-4B56-871A-1366B28AA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0270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48D6A-1953-4D78-9585-A83A0BBB1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352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134BF-D7DC-4EAB-9A26-DDA82F07D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55036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70D9E-8F2E-4514-B15F-C03898A67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36302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50368-6BF7-491C-9367-AF0769D6D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87068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E4451-D7FD-4B82-8E91-20CAB78FBC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58953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20CC6-8BEC-440F-A3C4-6CA263488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4355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6B8E2-E3B6-4FC1-B702-989FF5B9A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1627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3294F-998C-4C0A-85A1-2049890D8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17607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FC8D9-F54D-49CC-9E06-7155A764E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143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FE248-70C9-4A61-9499-73DAF8DEF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854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E5281-727E-42CF-87BF-C5DAEB909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74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ED96E-13BC-4B2B-A9EC-7C4BB9152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531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23165-C9ED-4FB0-9B2C-3803F3F56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441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63D67-E48C-4947-8099-078C5564C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445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8D07-1E8A-475A-B5BE-198E868547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094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1052A-EFD4-4ECE-B1EF-94D1E5368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659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7149F-5FF7-465A-8E7F-6B4A3F043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2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EAED3-6688-4CF0-9A02-EE262C704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3737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A9528-04D1-4AD4-BA71-8D9F7ED5E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938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422C8-0386-4318-8E91-9F221BF43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5038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D6FA9-826D-4D85-9438-A4B97639D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4569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15FE7-C749-4989-BE93-2A3BA07E3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0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5221D-7E79-4E80-BF23-CF4D7A966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004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61E40-8A1F-4F8D-9088-DF2037B67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10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62576-8C61-4CD5-A5D7-6DAE79DE7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9093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1D5AB-F365-4172-AA97-D84A7BE83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372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F3C65-491A-477B-87D4-5A3B0F05F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812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76527-6D31-4D7D-A52B-5530BE4FA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9530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CF6EE-D3C2-4EFD-A372-AB97F87F4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408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76507-38EB-42DC-AFF0-7AF200B57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6676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6E8BB-304E-474F-A67D-1DB9B8706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74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6BE2D-5B4F-4FBB-A05B-C3F1A1E4A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1305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9EBA3-6577-4A80-A7E1-4C21FCC26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02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48642-1DBC-4D2D-955D-93B0727DF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1978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8CB55-9CA8-4F8A-81A2-5A09D68E0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1319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32748-F575-4DEE-B50B-12EFA6FA2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6403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46A04-CDD2-453D-9BED-DD9A8419F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1521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D43E8-370A-4722-AB19-E4A33A9C9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2619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E4E5D-43E9-4591-A939-153BE374C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011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A55F6-3FA9-4AE1-ADF1-6F223C045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276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D1A88E-1C44-40AC-8943-E89E0EF95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8747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D43CD-25F8-422C-A96A-7FCAFAC00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472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A17D5-3097-4B93-B35D-90739716D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5018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ED333-CCFB-4F65-AAD3-EAC3F110C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3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8B342-0CEE-4CA6-91D3-AA54EB1B4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8428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8511B-E1B3-403E-900C-D1B3EF7C9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3081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8C7E0-770F-49CC-B6FB-0C93F8A3A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9166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CE026-8E36-4E15-A233-8324C724E6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18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DBC8D-B50B-49D4-B764-9A053DD64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503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5F0-520D-4E39-BDB9-1372291BD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850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52E-34DB-4774-A700-2497249DB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8275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EA9A2-5D25-4D00-823C-7CC77AC3D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3083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CA0D3-F4B4-475D-A5E6-526616505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0244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32D2F-3AD9-45E0-AF88-1AE63DACA2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6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170DC-4F1C-466B-8476-AC09B77BD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55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9C4BC-5D33-4B13-8FDE-CBFC7CBCE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152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6DB70-E846-4F32-B6D9-960EC56A7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2451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C344-DD88-4A6D-9D1B-6D725517B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2641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A9025-14DD-4E5B-B156-60AA9FE23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2273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5FC63-059A-4975-8D49-CC24839DC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0394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D3BCF-366D-4E50-B31B-85ED08699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2640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7A4F4-F0AA-404B-B895-7DD3B4199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476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44955-C00A-4906-8945-52C4FB56B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572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81D05-C249-4146-9196-551A156E9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3492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A1FAD-49BC-4C97-AA42-2B3EB722C8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4539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729F9-818F-4C0B-A80D-2956BC135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53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620B4-0C7D-4E98-A2DA-D32D7610E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8080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AE311-EE6C-460B-9C21-54C80E70D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1206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B1483-CB35-438D-AD25-C815DEAA1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7615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C3CCB-6F47-4A9B-A2B8-A10D0292D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923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91B99-4FB3-4EB6-9CA9-3DAE1A80B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5806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FFA35-0D24-4D8C-9C57-A96277939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0589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E405D-ACA0-41F3-94B5-F1DB73E0D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835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55292-D134-4CE2-A633-E9BE484FB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6185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9D79E-9556-4FC0-A075-5866D42E9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03390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99530-54CC-44BF-B55F-C6419D018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75454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A0199-A00C-4373-B831-7524F39FC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88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A77EC-979C-4350-B11E-55D89F932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5283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2A601-B61A-4515-A0AA-A2EE4727D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488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D39A3-5C0D-4959-9D6C-BCFA80C9F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9573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F7F02-844F-49A6-93D4-227C9661B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8265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890BA-D822-4A02-8801-B0D4BD54F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9721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F9608-B235-43E1-8ECE-67C2BA8F9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52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AF949-01C2-47CE-A966-383209C0C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93882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866E3-F9FD-475C-B2EE-0693CFB04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3273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C105A-0725-49F0-BCD8-BFEDBB14F8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12651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69184-4C99-43FF-BF7B-96CD1F07F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506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4A6A0-094C-4399-AFF5-C8BA9312F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15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0AD1F-E17B-4A03-AE22-2C9180E02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228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38268-CCCE-4BF0-8D75-71C748D22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99992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81E3-143F-4740-8396-7929D2F39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02811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A87F6-131A-4CC4-B06B-0A89CCD5A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6930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C41F6-CB24-461E-B18A-6281E4936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16090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78A40-CA40-4C96-B036-63FBCB3F0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93857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E6604-9B34-448C-A0A0-1998B7FFD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22943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4FDD1-0407-4BD7-B2FB-62382A77D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8604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3A83C-0AED-4ED0-B32E-9D51491EA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0884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DCB62-729A-4BB9-A8A2-A277CA7F4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319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C902C-C621-4339-8075-8A7B01C2F5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9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50221C-EBB2-436B-A409-BBA7E701F7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97F83F3-0442-496D-9E4A-C95CFFB78D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5C33B151-7E92-4283-821E-AE11B486E5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892C419-83BA-4A90-B87F-26BC3B4EC5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7E6BCE1-AAB7-462C-A52B-1C6C0CBE23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19AD529-C3CB-4BFE-BF89-8F08764562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  <p:sldLayoutId id="2147484447" r:id="rId8"/>
    <p:sldLayoutId id="2147484448" r:id="rId9"/>
    <p:sldLayoutId id="2147484449" r:id="rId10"/>
    <p:sldLayoutId id="21474844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C94CB61-A421-4BCA-8C9F-9B3EE973E0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892DD19-1C43-440E-B164-8AA4A4B34A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242FF57-B58F-4A01-9BD6-887CAD2052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  <p:sldLayoutId id="2147484256" r:id="rId4"/>
    <p:sldLayoutId id="2147484257" r:id="rId5"/>
    <p:sldLayoutId id="2147484258" r:id="rId6"/>
    <p:sldLayoutId id="2147484259" r:id="rId7"/>
    <p:sldLayoutId id="2147484260" r:id="rId8"/>
    <p:sldLayoutId id="2147484261" r:id="rId9"/>
    <p:sldLayoutId id="2147484262" r:id="rId10"/>
    <p:sldLayoutId id="21474842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21C14C21-98F7-4994-A031-DAB8AE844D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112469B8-AB34-4934-91CE-508CB0BACD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71DE123-3F43-4708-B72D-4E51CC84F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CB79AD7-F64F-44F2-90D3-9ADEEBA67A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3E5AE53-8B29-4E68-87B9-69FE41D50A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C8A138C3-CF54-4895-930A-C842D47E4F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81B9B480-5DA5-4881-8585-608E4DF8A9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7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6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0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7239000" cy="3508653"/>
          </a:xfrm>
          <a:prstGeom prst="rect">
            <a:avLst/>
          </a:prstGeom>
          <a:solidFill>
            <a:schemeClr val="accent5">
              <a:lumMod val="25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66700" h="266700"/>
          </a:sp3d>
        </p:spPr>
        <p:txBody>
          <a:bodyPr lIns="274320" tIns="182880" rIns="274320" bIns="2743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Lecture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23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TAXATION AND DEMOCRACY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April 18, 2017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8153400" cy="3740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Times New Roman" panose="02020603050405020304" pitchFamily="18" charset="0"/>
              </a:rPr>
              <a:t>Three different views of Tax Fairness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800" b="1">
                <a:latin typeface="Times New Roman" panose="02020603050405020304" pitchFamily="18" charset="0"/>
              </a:rPr>
              <a:t> Everyone pays the same </a:t>
            </a:r>
            <a:r>
              <a:rPr lang="en-US" altLang="en-US" sz="2800" b="1" i="1">
                <a:latin typeface="Times New Roman" panose="02020603050405020304" pitchFamily="18" charset="0"/>
              </a:rPr>
              <a:t>amount </a:t>
            </a:r>
            <a:r>
              <a:rPr lang="en-US" altLang="en-US" sz="2800" b="1">
                <a:latin typeface="Times New Roman" panose="02020603050405020304" pitchFamily="18" charset="0"/>
              </a:rPr>
              <a:t>(a “poll tax”)</a:t>
            </a:r>
            <a:endParaRPr lang="en-US" altLang="en-US" sz="2800" b="1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800" b="1">
                <a:latin typeface="Times New Roman" panose="02020603050405020304" pitchFamily="18" charset="0"/>
              </a:rPr>
              <a:t> Everyone pays the same </a:t>
            </a:r>
            <a:r>
              <a:rPr lang="en-US" altLang="en-US" sz="2800" b="1" i="1">
                <a:latin typeface="Times New Roman" panose="02020603050405020304" pitchFamily="18" charset="0"/>
              </a:rPr>
              <a:t>percentage</a:t>
            </a:r>
            <a:r>
              <a:rPr lang="en-US" altLang="en-US" sz="2800" b="1">
                <a:latin typeface="Times New Roman" panose="02020603050405020304" pitchFamily="18" charset="0"/>
              </a:rPr>
              <a:t> of their              </a:t>
            </a:r>
          </a:p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	  income (a “flat tax”)</a:t>
            </a:r>
          </a:p>
          <a:p>
            <a:pPr eaLnBrk="1" hangingPunct="1"/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153400" cy="3694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Times New Roman" panose="02020603050405020304" pitchFamily="18" charset="0"/>
              </a:rPr>
              <a:t>Three different views of Tax Fairness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800" b="1">
                <a:latin typeface="Times New Roman" panose="02020603050405020304" pitchFamily="18" charset="0"/>
              </a:rPr>
              <a:t> Everyone pays the same </a:t>
            </a:r>
            <a:r>
              <a:rPr lang="en-US" altLang="en-US" sz="2800" b="1" i="1">
                <a:latin typeface="Times New Roman" panose="02020603050405020304" pitchFamily="18" charset="0"/>
              </a:rPr>
              <a:t>amount </a:t>
            </a:r>
            <a:r>
              <a:rPr lang="en-US" altLang="en-US" sz="2800" b="1">
                <a:latin typeface="Times New Roman" panose="02020603050405020304" pitchFamily="18" charset="0"/>
              </a:rPr>
              <a:t>(a “poll tax”)</a:t>
            </a:r>
            <a:endParaRPr lang="en-US" altLang="en-US" sz="2800" b="1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800" b="1">
                <a:latin typeface="Times New Roman" panose="02020603050405020304" pitchFamily="18" charset="0"/>
              </a:rPr>
              <a:t> Everyone pays the same </a:t>
            </a:r>
            <a:r>
              <a:rPr lang="en-US" altLang="en-US" sz="2800" b="1" i="1">
                <a:latin typeface="Times New Roman" panose="02020603050405020304" pitchFamily="18" charset="0"/>
              </a:rPr>
              <a:t>percentage</a:t>
            </a:r>
            <a:r>
              <a:rPr lang="en-US" altLang="en-US" sz="2800" b="1">
                <a:latin typeface="Times New Roman" panose="02020603050405020304" pitchFamily="18" charset="0"/>
              </a:rPr>
              <a:t> of their              </a:t>
            </a:r>
          </a:p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	  income (a “flat tax”)</a:t>
            </a:r>
          </a:p>
          <a:p>
            <a:pPr eaLnBrk="1" hangingPunct="1">
              <a:spcBef>
                <a:spcPct val="50000"/>
              </a:spcBef>
              <a:buFontTx/>
              <a:buAutoNum type="arabicParenBoth" startAt="3"/>
            </a:pPr>
            <a:r>
              <a:rPr lang="en-US" altLang="en-US" sz="2800" b="1">
                <a:latin typeface="Times New Roman" panose="02020603050405020304" pitchFamily="18" charset="0"/>
              </a:rPr>
              <a:t> Everyone should have the same </a:t>
            </a:r>
            <a:r>
              <a:rPr lang="en-US" altLang="en-US" sz="2800" b="1" i="1">
                <a:latin typeface="Times New Roman" panose="02020603050405020304" pitchFamily="18" charset="0"/>
              </a:rPr>
              <a:t>tax burden, </a:t>
            </a:r>
          </a:p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      make the same sacrifice (a “progressive tax”)</a:t>
            </a:r>
          </a:p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153400" cy="45450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The Flat Tax idea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latin typeface="Times New Roman" panose="02020603050405020304" pitchFamily="18" charset="0"/>
              </a:rPr>
              <a:t>Compare two people: one earns $10,000/year, the other earns $100,000/year. Suppose there is a “flat tax” of 25%. This means that the poor person pays $2,500 in taxes and the affluent person $25,000 in taxes. This means that the better off person pays 10 times as much.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	If these two people were the only tax payers, the richer person would pay over 90% of total taxes for the common good – schools, police, the military, etc. Is this fair?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63000" cy="560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What is an “</a:t>
            </a:r>
            <a:r>
              <a:rPr kumimoji="0" lang="en-US" alt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Equal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Burden”?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Compare the same two people: one earns $10,000/year, the other earns $100,000/year. They each get a raise of $10,000. What does it mean for them to have “equal burden” or “equal sacrifice” in the taxation </a:t>
            </a:r>
            <a:r>
              <a:rPr kumimoji="0" lang="en-US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on this additional income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Suppose there is a “flat tax” of 25%. This means that the poor person and the affluent person each pay an additional $2,500 taxes because of their additional income. Is $2,500 the same burden on a person earning $20,000 as on a person earning $110,000?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40928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63000" cy="560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What is an “</a:t>
            </a:r>
            <a:r>
              <a:rPr lang="en-US" altLang="en-US" sz="3200" b="1" i="1">
                <a:solidFill>
                  <a:srgbClr val="000000"/>
                </a:solidFill>
                <a:latin typeface="Times New Roman" panose="02020603050405020304" pitchFamily="18" charset="0"/>
              </a:rPr>
              <a:t>Equal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Burden”?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Compare the same two people: one earns $10,000/year, the other earns $100,000/year. They each get a raise of $10,000. What does it mean for them to have “equal burden” or “equal sacrifice” in the taxation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on this additional income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Suppose there is a “flat tax” of 25%. This means that the poor person and the affluent person each pay an additional $2,500 taxes because of their additional income. Is $2,500 the same burden on a person earning $20,000 as on a person earning $110,000?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63000" cy="560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What is an “</a:t>
            </a:r>
            <a:r>
              <a:rPr lang="en-US" altLang="en-US" sz="3200" b="1" i="1">
                <a:solidFill>
                  <a:srgbClr val="000000"/>
                </a:solidFill>
                <a:latin typeface="Times New Roman" panose="02020603050405020304" pitchFamily="18" charset="0"/>
              </a:rPr>
              <a:t>Equal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Burden”?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Compare the same two people: one earns $10,000/year, the other earns $100,000/year. They each get a raise of $10,000. What does it mean for them to have “equal burden” or “equal sacrifice” in the taxation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on this additional income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Suppose there is a “flat tax” of 25%. This means that the poor person and the affluent person each pay an additional $2,500 taxes because of their additional income. Is $2,500 the same burden on a person earning $20,000 as on a person earning $110,000?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63000" cy="52943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Equal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Burden” continued</a:t>
            </a:r>
          </a:p>
          <a:p>
            <a:pPr marL="342900" marR="0" lvl="0" indent="3175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How much income would someone earning $110,000 have to give up to be the equivalent sacrifice as $2,500 for someone earning $25,000? </a:t>
            </a:r>
          </a:p>
          <a:p>
            <a:pPr marL="342900" marR="0" lvl="0" indent="3175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Key idea from economics: the declining marginal utility of money. Above a certain income, the more you earn, the less difference an additional dollar makes to your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welbeing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2020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63000" cy="52943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itchFamily="18" charset="0"/>
              </a:rPr>
              <a:t>Equal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Burden” continued</a:t>
            </a:r>
          </a:p>
          <a:p>
            <a:pPr indent="3175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How much income would someone earning $110,000 have to give up to be the equivalent sacrifice as $2,500 for someone earning $25,000? </a:t>
            </a:r>
          </a:p>
          <a:p>
            <a:pPr indent="3175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Key idea from economics: the declining marginal utility of money.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Above a certain income, the more you earn, the less difference an additional dollar makes to your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wellbeing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305800" cy="28623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/>
              <a:t>2. U.S. MARGINAL INCOME TAX RATES (single tax payer)</a:t>
            </a:r>
          </a:p>
          <a:p>
            <a:pPr eaLnBrk="1" hangingPunct="1"/>
            <a:endParaRPr lang="en-US" altLang="en-US" sz="2000" b="1" dirty="0"/>
          </a:p>
          <a:p>
            <a:pPr eaLnBrk="1" hangingPunct="1"/>
            <a:r>
              <a:rPr lang="en-US" altLang="en-US" sz="2000" b="1" dirty="0"/>
              <a:t>Bracket 1. </a:t>
            </a:r>
            <a:r>
              <a:rPr lang="en-US" altLang="en-US" sz="2000" dirty="0"/>
              <a:t>10% on income between $0 and </a:t>
            </a:r>
            <a:r>
              <a:rPr lang="en-US" altLang="en-US" sz="2000" dirty="0" smtClean="0"/>
              <a:t>$9,325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b="1" dirty="0"/>
              <a:t>Bracket 2. </a:t>
            </a:r>
            <a:r>
              <a:rPr lang="en-US" altLang="en-US" sz="2000" dirty="0"/>
              <a:t>15% on the income between $</a:t>
            </a:r>
            <a:r>
              <a:rPr lang="en-US" altLang="en-US" sz="2000" dirty="0" smtClean="0"/>
              <a:t>9,325 </a:t>
            </a:r>
            <a:r>
              <a:rPr lang="en-US" altLang="en-US" sz="2000" dirty="0"/>
              <a:t>and $</a:t>
            </a:r>
            <a:r>
              <a:rPr lang="en-US" altLang="en-US" sz="2000" dirty="0" smtClean="0"/>
              <a:t>37,950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b="1" dirty="0"/>
              <a:t>Bracket</a:t>
            </a:r>
            <a:r>
              <a:rPr lang="en-US" altLang="en-US" sz="2000" dirty="0"/>
              <a:t> </a:t>
            </a:r>
            <a:r>
              <a:rPr lang="en-US" altLang="en-US" sz="2000" b="1" dirty="0"/>
              <a:t>3. </a:t>
            </a:r>
            <a:r>
              <a:rPr lang="en-US" altLang="en-US" sz="2000" dirty="0"/>
              <a:t>25% on the income between $</a:t>
            </a:r>
            <a:r>
              <a:rPr lang="en-US" altLang="en-US" sz="2000" dirty="0" smtClean="0"/>
              <a:t>37,950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$91,900</a:t>
            </a:r>
          </a:p>
          <a:p>
            <a:pPr eaLnBrk="1" hangingPunct="1"/>
            <a:r>
              <a:rPr lang="en-US" altLang="en-US" sz="2000" b="1" dirty="0" smtClean="0"/>
              <a:t>Bracket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4. </a:t>
            </a:r>
            <a:r>
              <a:rPr lang="en-US" altLang="en-US" sz="2000" dirty="0" smtClean="0"/>
              <a:t>28% on the income between $91,900 and $191,650</a:t>
            </a:r>
          </a:p>
          <a:p>
            <a:pPr eaLnBrk="1" hangingPunct="1"/>
            <a:r>
              <a:rPr lang="en-US" altLang="en-US" sz="2000" b="1" dirty="0" smtClean="0"/>
              <a:t>Bracket</a:t>
            </a:r>
            <a:r>
              <a:rPr lang="en-US" altLang="en-US" sz="2000" dirty="0" smtClean="0"/>
              <a:t> </a:t>
            </a:r>
            <a:r>
              <a:rPr lang="en-US" altLang="en-US" sz="2000" b="1" dirty="0"/>
              <a:t>5. </a:t>
            </a:r>
            <a:r>
              <a:rPr lang="en-US" altLang="en-US" sz="2000" dirty="0"/>
              <a:t>33% on the income between $</a:t>
            </a:r>
            <a:r>
              <a:rPr lang="en-US" altLang="en-US" sz="2000" dirty="0" smtClean="0"/>
              <a:t>191,650 and $416,700</a:t>
            </a:r>
            <a:endParaRPr lang="en-US" altLang="en-US" sz="2000" dirty="0"/>
          </a:p>
          <a:p>
            <a:pPr eaLnBrk="1" hangingPunct="1"/>
            <a:r>
              <a:rPr lang="en-US" altLang="en-US" sz="2000" b="1" dirty="0"/>
              <a:t>Bracket</a:t>
            </a:r>
            <a:r>
              <a:rPr lang="en-US" altLang="en-US" sz="2000" dirty="0"/>
              <a:t> </a:t>
            </a:r>
            <a:r>
              <a:rPr lang="en-US" altLang="en-US" sz="2000" b="1" dirty="0"/>
              <a:t>6. </a:t>
            </a:r>
            <a:r>
              <a:rPr lang="en-US" altLang="en-US" sz="2000" dirty="0"/>
              <a:t>35% on the income </a:t>
            </a:r>
            <a:r>
              <a:rPr lang="en-US" altLang="en-US" sz="2000" dirty="0" smtClean="0"/>
              <a:t>between $416,700 and $418,400</a:t>
            </a:r>
          </a:p>
          <a:p>
            <a:pPr eaLnBrk="1" hangingPunct="1"/>
            <a:r>
              <a:rPr lang="en-US" altLang="en-US" sz="2000" b="1" dirty="0" smtClean="0"/>
              <a:t>Bracket 7. </a:t>
            </a:r>
            <a:r>
              <a:rPr lang="en-US" altLang="en-US" sz="2000" dirty="0" smtClean="0"/>
              <a:t>39.6% on income over 418,400</a:t>
            </a:r>
            <a:endParaRPr lang="en-US" altLang="en-US" sz="2000" dirty="0"/>
          </a:p>
        </p:txBody>
      </p:sp>
      <p:graphicFrame>
        <p:nvGraphicFramePr>
          <p:cNvPr id="8329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235159"/>
              </p:ext>
            </p:extLst>
          </p:nvPr>
        </p:nvGraphicFramePr>
        <p:xfrm>
          <a:off x="1600200" y="3991482"/>
          <a:ext cx="6400800" cy="28543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bracket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income earned in this bracket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Tax due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lang="en-US" sz="2000" dirty="0" smtClean="0"/>
                        <a:t>9,325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10%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$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932.50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  28,625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15%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$4,293.75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  53,950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25%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$13,487.5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    8,100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28%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$2,268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$100,000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20,981.75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375" name="Group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20189"/>
              </p:ext>
            </p:extLst>
          </p:nvPr>
        </p:nvGraphicFramePr>
        <p:xfrm>
          <a:off x="381000" y="3190364"/>
          <a:ext cx="8305800" cy="777875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Example: A person who earns $100,000 will pay total income taxes of $21,175, or a total tax rate of 21.0%. Here is how that is generated:</a:t>
                      </a: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73" name="Text Box 181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508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477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 Tax System Complexity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Problem #1. How to define “taxable income”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Examples: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family with 5 children vs a single adult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with large medical expenses vs a person with no medical expenses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whose house is destroyed by a hurricane vs a person whose house is undamaged earning the same amount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Solution: Tax Deductions as a way of making tax rates fairer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14865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67818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WHAT IS TAXATION?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508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477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 Tax System Complexity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Problem #1. How to define “taxable income”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Examples: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family with 5 children vs a single adult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with large medical expenses vs a person with no medical expenses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whose house is destroyed by a hurricane vs a person whose house is undamaged earning the same amount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Solution: Tax Deductions as a way of making tax rates fairer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3669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508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477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 Tax System Complexity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Problem #1. How to define “taxable income”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Examples: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family with 5 children vs a single adult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with large medical expenses vs a person with no medical expenses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whose house is destroyed by a hurricane vs a person whose house is undamaged earning the same amount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Solution: Tax Deductions as a way of making tax rates fairer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33897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508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477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 Tax System Complexity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Problem #1. How to define “taxable income”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Examples: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family with 5 children vs a single adult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with large medical expenses vs a person with no medical expenses earning the same amount of income</a:t>
            </a:r>
          </a:p>
          <a:p>
            <a:pPr marL="747713" marR="0" lvl="2" indent="-290513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person whose house is destroyed by a hurricane vs a person whose house is undamaged earning the same amount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Solution: Tax Deductions as a way of making tax rates fairer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39273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5508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477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Tax System Complexity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Problem #1. How to define “taxable income”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Examples: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family with 5 children vs a single adult earning the same amount of income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person with large medical expenses vs a person with no medical expenses earning the same amount of income</a:t>
            </a:r>
          </a:p>
          <a:p>
            <a:pPr lvl="2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person whose house is destroyed by a hurricane vs a person whose house is undamaged earning the same amount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Solution: Tax Deductions as a way of making tax rates fairer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839200" cy="59477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t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3. Tax System Complexity </a:t>
            </a:r>
          </a:p>
          <a:p>
            <a:pPr marL="1663700" marR="0" lvl="0" indent="-16637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Problem #2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Deductions are a policy tool to create incentives                        for people to do certain things in the public interest: </a:t>
            </a:r>
          </a:p>
          <a:p>
            <a:pPr marL="1663700" marR="0" lvl="0" indent="-16637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the problem of “tax expenditures”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Examples: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Green energy: tax breaks for individuals to weatherize their houses or for companies to invest in solar panels.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Home mortgage interest deduction: If you think home ownership is good public policy and you want to encourage people to buy their own homes, then the mortgage interest deduction is a way of funneling government revenues to help people buy homes.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Charitable contributions: If you give $10,000 and your marginal tax rate is 35%, you get back $3500 in tax refunds, so the contribution only really costs you $6,500. In effect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government is giving the charity $3,500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5811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839200" cy="59477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t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3. Tax System Complexity </a:t>
            </a:r>
          </a:p>
          <a:p>
            <a:pPr marL="1663700" marR="0" lvl="0" indent="-16637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Problem #2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Deductions are a policy tool to create incentives                        for people to do certain things in the public interest: </a:t>
            </a:r>
          </a:p>
          <a:p>
            <a:pPr marL="1663700" marR="0" lvl="0" indent="-16637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the problem of “tax expenditures”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Examples: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Green energy: tax breaks for individuals to weatherize their houses or for companies to invest in solar panels.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Home mortgage interest deduction: If you think home ownership is good public policy and you want to encourage people to buy their own homes, then the mortgage interest deduction is a way of funneling government revenues to help people buy homes.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Charitable contributions: If you give $10,000 and your marginal tax rate is 35%, you get back $3500 in tax refunds, so the contribution only really costs you $6,500. In effect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government is giving the charity $3,500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38443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839200" cy="59477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t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3. Tax System Complexity </a:t>
            </a:r>
          </a:p>
          <a:p>
            <a:pPr marL="1663700" marR="0" lvl="0" indent="-16637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Problem #2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Deductions are a policy tool to create incentives                        for people to do certain things in the public interest: </a:t>
            </a:r>
          </a:p>
          <a:p>
            <a:pPr marL="1663700" marR="0" lvl="0" indent="-16637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the problem of “tax expenditures”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Examples: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Green energy: tax breaks for individuals to weatherize their houses or for companies to invest in solar panels.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Home mortgage interest deduction: If you think home ownership is good public policy and you want to encourage people to buy their own homes, then the mortgage interest deduction is a way of funneling government revenues to help people buy homes.</a:t>
            </a:r>
          </a:p>
          <a:p>
            <a:pPr marL="401638" marR="0" lvl="2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Charitable contributions: If you give $10,000 and your marginal tax rate is 35%, you get back $3500 in tax refunds, so the contribution only really costs you $6,500. In effect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government is giving the charity $3,500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II. THE LOGIC OF INCOME TAXES</a:t>
            </a:r>
          </a:p>
        </p:txBody>
      </p:sp>
    </p:spTree>
    <p:extLst>
      <p:ext uri="{BB962C8B-B14F-4D97-AF65-F5344CB8AC3E}">
        <p14:creationId xmlns:p14="http://schemas.microsoft.com/office/powerpoint/2010/main" val="16268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839200" cy="59477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t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3. Tax System Complexity </a:t>
            </a:r>
          </a:p>
          <a:p>
            <a:pPr marL="1663700" indent="-1663700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Problem #2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. Deductions are a policy tool to create incentives                        </a:t>
            </a:r>
            <a:r>
              <a:rPr lang="en-US" sz="2400" b="1" dirty="0">
                <a:latin typeface="Times New Roman" pitchFamily="18" charset="0"/>
              </a:rPr>
              <a:t>for people to do certain things in the public interest: </a:t>
            </a:r>
          </a:p>
          <a:p>
            <a:pPr marL="1663700" indent="-1663700" eaLnBrk="1" hangingPunct="1">
              <a:spcBef>
                <a:spcPts val="0"/>
              </a:spcBef>
              <a:defRPr/>
            </a:pPr>
            <a:r>
              <a:rPr lang="en-US" sz="2400" b="1" dirty="0">
                <a:latin typeface="Times New Roman" pitchFamily="18" charset="0"/>
              </a:rPr>
              <a:t>	the problem of “tax expenditures”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Examples:</a:t>
            </a:r>
          </a:p>
          <a:p>
            <a:pPr marL="401638" lvl="2" eaLnBrk="1" hangingPunct="1">
              <a:spcBef>
                <a:spcPts val="0"/>
              </a:spcBef>
              <a:spcAft>
                <a:spcPts val="9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Green energy: tax breaks for individuals to weatherize their houses or for companies to invest in solar panels.</a:t>
            </a:r>
          </a:p>
          <a:p>
            <a:pPr marL="401638" lvl="2" eaLnBrk="1" hangingPunct="1">
              <a:spcBef>
                <a:spcPts val="0"/>
              </a:spcBef>
              <a:spcAft>
                <a:spcPts val="900"/>
              </a:spcAft>
              <a:buFontTx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Home mortgage interest deduction: If you think home ownership is good public policy and you want to encourage people to buy their own homes, then the mortgage interest deduction is a way of funneling government revenues to help people buy homes.</a:t>
            </a:r>
          </a:p>
          <a:p>
            <a:pPr marL="401638" lvl="2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Charitable contributions: If you give $10,000 and your marginal tax rate is 35%, you get back $3500 in tax refunds, so the contribution only really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costs you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$6,500. In effect </a:t>
            </a:r>
            <a:r>
              <a:rPr lang="en-US" sz="2200" i="1" dirty="0" smtClean="0">
                <a:solidFill>
                  <a:srgbClr val="000000"/>
                </a:solidFill>
                <a:latin typeface="Times New Roman" pitchFamily="18" charset="0"/>
              </a:rPr>
              <a:t>the government is giving the charity $3,500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449263"/>
            <a:ext cx="8610600" cy="6156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CHARITABLE DONATIONS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Two ways the government can allocate money to various kinds of nonprofit activity in the public interest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1. Set up a government agency, allocate funds to that agency, institute a bureaucratic procedure for giving out grants. Examples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: National Science Foundation, National Endowment for the Humanities, National Endowment for the Arts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2. Allow tax deductions for individual contributions to nonprofit organizations. This is a form of highly decentralized participatory government spending: the people directly decide how to allocate public funds. </a:t>
            </a:r>
          </a:p>
          <a:p>
            <a:pPr indent="0" eaLnBrk="1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This is the way government spends billions of dollars a year on religion: tax expenditures for church donations (in addition to churches not paying taxes).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449263"/>
            <a:ext cx="8610600" cy="6156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CHARITABLE DONATIONS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Two ways the government can allocate money to various kinds of nonprofit activity in the public interest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1. Set up a government agency, allocate funds to that agency, institute a bureaucratic procedure for giving out grants. Examples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: National Science Foundation, National Endowment for the Humanities, National Endowment for the Arts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2. Allow tax deductions for individual contributions to nonprofit organizations. This is a form of highly decentralized participatory government spending: the people directly decide how to allocate public funds. </a:t>
            </a:r>
          </a:p>
          <a:p>
            <a:pPr indent="0" eaLnBrk="1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This is the way government spends billions of dollars a year on religion: tax expenditures for church donations (in addition to churches not paying taxes).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21336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WHAT IS TAXATION?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77200" cy="2124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Answer #1: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Taxes = the public taking from the private</a:t>
            </a:r>
            <a:r>
              <a:rPr lang="en-US" altLang="en-US" sz="2400" b="1" dirty="0"/>
              <a:t>.</a:t>
            </a:r>
            <a:endParaRPr lang="en-US" altLang="en-US" sz="24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People earn income through private economic activity. This income belongs to them. Taxation is the government  taking money away from citizens and using it to pay for government activities.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Extreme version: </a:t>
            </a:r>
            <a:r>
              <a:rPr lang="en-US" altLang="en-US" sz="2400" i="1" dirty="0">
                <a:latin typeface="Times New Roman" panose="02020603050405020304" pitchFamily="18" charset="0"/>
              </a:rPr>
              <a:t>T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axation is theft.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8077200" cy="5238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1. What is Taxation: Two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449263"/>
            <a:ext cx="8610600" cy="626325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91440" rIns="182880" bIns="18288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CHARITABLE DONATIONS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Two ways the government can allocate money to various kinds of nonprofit activity in the public interest </a:t>
            </a:r>
          </a:p>
          <a:p>
            <a:pPr marL="457200" indent="-457200" eaLnBrk="1" hangingPunct="1">
              <a:spcBef>
                <a:spcPct val="50000"/>
              </a:spcBef>
              <a:buAutoNum type="arabicPeriod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Set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up a government agency, allocate funds to that agency, institute a bureaucratic procedure for giving out grants. </a:t>
            </a: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741363" lvl="3" indent="0" eaLnBrk="1" hangingPunct="1">
              <a:spcBef>
                <a:spcPts val="600"/>
              </a:spcBef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Examples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: National Science Foundation, National Endowment for the Humanities, National Endowment for the Arts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2. Allow tax deductions for individual contributions to nonprofit organizations. This is a form of highly decentralized participatory government spending: the people directly decide how to allocate public funds. </a:t>
            </a:r>
          </a:p>
          <a:p>
            <a:pPr lvl="1" indent="0" eaLnBrk="1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Example: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This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is the way government spends billions of dollars a year on religion: tax expenditures for church donations (in addition to churches not paying taxes).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447800"/>
            <a:ext cx="8763000" cy="38163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THE PROBLEM WITH CHARITABLE DONATIONS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The richer you are the more you are in a position to “vote” for government spending on things you like. 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Alternative:</a:t>
            </a:r>
          </a:p>
          <a:p>
            <a:pPr marL="9779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“Non-refundable tax credit” targeted for specific purposes: everyone gets the same amount to allocate to non-profit purposes in civil society.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447800"/>
            <a:ext cx="8763000" cy="38163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274320" rIns="182880" b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THE PROBLEM WITH CHARITABLE DONATIONS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The richer you are the more you are in a position to “vote” for government spending on things you like. </a:t>
            </a:r>
          </a:p>
          <a:p>
            <a:pPr marL="457200" indent="0" eaLnBrk="1" hangingPunct="1">
              <a:spcBef>
                <a:spcPts val="0"/>
              </a:spcBef>
              <a:defRPr/>
            </a:pPr>
            <a:endParaRPr lang="en-US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0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Alternative:</a:t>
            </a:r>
          </a:p>
          <a:p>
            <a:pPr marL="977900" indent="0"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“Non-refundable tax credit” targeted for specific purposes: everyone gets the same amount to allocate to non-profit purposes in civil society.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74663"/>
            <a:ext cx="8763000" cy="578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3. Tax System Complexity </a:t>
            </a:r>
          </a:p>
          <a:p>
            <a:pPr marL="1663700" indent="-1663700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Problem #3. Deductions that 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reduce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the fairness of taxation – the problem of “loopholes”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Examples:</a:t>
            </a:r>
          </a:p>
          <a:p>
            <a:pPr lvl="2" eaLnBrk="1" hangingPunct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Home mortgage interest deductions: A rich person with a million dollar mortgage on an expensive house and a $10,000/month interest and a marginal tax rate of  35%, saves $3,500 a month, or $42,000/year. Working class person who buys a home with a $100,000 mortgage with a $1,000/month interest payment and only a 15% marginal tax rate, saves $150/month, or $1800/year.  The rich person’s house costs ten times more, but the subsidy is over 23 times more.</a:t>
            </a:r>
          </a:p>
          <a:p>
            <a:pPr lvl="2" eaLnBrk="1" hangingPunct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Corporations can count as “business expenses” all sorts of things which are disguised forms of consumption for executives: company cars, private corporate jets, corporate meetings in Hawaii resorts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74663"/>
            <a:ext cx="8763000" cy="578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3. Tax System Complexity </a:t>
            </a:r>
          </a:p>
          <a:p>
            <a:pPr marL="1663700" indent="-1663700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Problem #3. Deductions that 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reduce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the fairness of taxation – the problem of “loopholes”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Examples:</a:t>
            </a:r>
          </a:p>
          <a:p>
            <a:pPr lvl="2" eaLnBrk="1" hangingPunct="1">
              <a:spcBef>
                <a:spcPct val="2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Home mortgage interest deductions: A rich person with a million dollar mortgage on an expensive house and a $10,000/month interest and a marginal tax rate of  35%, saves $3,500 a month, or $42,000/year. Working class person who buys a home with a $100,000 mortgage with a $1,000/month interest payment and only a 15% marginal tax rate, saves $150/month, or $1800/year.  The rich person’s house costs ten times more, but the subsidy is over 23 times more.</a:t>
            </a:r>
          </a:p>
          <a:p>
            <a:pPr lvl="2" eaLnBrk="1" hangingPunct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</a:rPr>
              <a:t>Corporations can count as “business expenses” all sorts of things which are disguised forms of consumption for executives: company cars, private corporate jets, corporate meetings in Hawaii resorts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474663"/>
            <a:ext cx="8763000" cy="578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5715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3. Tax System Complexity </a:t>
            </a:r>
          </a:p>
          <a:p>
            <a:pPr marL="1663700" indent="-1663700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Problem #3. Deductions that 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reduce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 the fairness of taxation – the problem of “loopholes”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Examples:</a:t>
            </a:r>
          </a:p>
          <a:p>
            <a:pPr lvl="2" eaLnBrk="1" hangingPunct="1">
              <a:spcBef>
                <a:spcPct val="2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Home mortgage interest deductions: A rich person with a million dollar mortgage on an expensive house and a $10,000/month interest and a marginal tax rate of  35%, saves $3,500 a month, or $42,000/year. Working class person who buys a home with a $100,000 mortgage with a $1,000/month interest payment and only a 15% marginal tax rate, saves $150/month, or $1800/year.  The rich person’s house costs ten times more, but the subsidy is over 23 times more.</a:t>
            </a:r>
          </a:p>
          <a:p>
            <a:pPr lvl="2" eaLnBrk="1" hangingPunct="1">
              <a:spcBef>
                <a:spcPct val="25000"/>
              </a:spcBef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Corporations can count as “business expenses” all sorts of things which are disguised forms of consumption for executives: company cars, private corporate jets, corporate meetings in Hawaii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resorts.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2590800"/>
            <a:ext cx="7620000" cy="14319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Myths &amp; Realities about taxes in the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8" name="Text Box 580"/>
          <p:cNvSpPr txBox="1">
            <a:spLocks noChangeArrowheads="1"/>
          </p:cNvSpPr>
          <p:nvPr/>
        </p:nvSpPr>
        <p:spPr bwMode="auto">
          <a:xfrm>
            <a:off x="0" y="0"/>
            <a:ext cx="2971800" cy="274638"/>
          </a:xfrm>
          <a:prstGeom prst="rect">
            <a:avLst/>
          </a:prstGeom>
          <a:solidFill>
            <a:srgbClr val="3333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MYTHS &amp; REALITIES OF TAXES</a:t>
            </a:r>
          </a:p>
        </p:txBody>
      </p:sp>
      <p:sp>
        <p:nvSpPr>
          <p:cNvPr id="57347" name="Text Box 581"/>
          <p:cNvSpPr txBox="1">
            <a:spLocks noChangeArrowheads="1"/>
          </p:cNvSpPr>
          <p:nvPr/>
        </p:nvSpPr>
        <p:spPr bwMode="auto">
          <a:xfrm>
            <a:off x="0" y="2127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</a:rPr>
              <a:t>1. Are taxes high in the US? (2010 data)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7700" y="674688"/>
          <a:ext cx="7848599" cy="5943600"/>
        </p:xfrm>
        <a:graphic>
          <a:graphicData uri="http://schemas.openxmlformats.org/drawingml/2006/table">
            <a:tbl>
              <a:tblPr firstRow="1" firstCol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Times New Roman"/>
                          <a:cs typeface="Arial"/>
                        </a:rPr>
                        <a:t>Total </a:t>
                      </a: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tax revenue as percentage of gross domestic product, 2010 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44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Denmark 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47.6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Spain 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32.3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84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Sweden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45.5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Poland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31.7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Belgium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43.5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New Zealand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31.5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Italy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42.9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Portugal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31.3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Norway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42.9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Canada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31.0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France 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42.9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Greece  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30.9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Finland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42.5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Switzerland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28.1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Netherlands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38.7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Japan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27.6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Hungary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37.9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Turkey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25.7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Slovenia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37.5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Australia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25.6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Luxembourg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37.1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Korea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25.1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Germany 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36.1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63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United States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24.8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Iceland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35.2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63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Chile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19.6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United Kingdom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34.9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Mexico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mbria"/>
                          <a:ea typeface="Times New Roman"/>
                          <a:cs typeface="Arial"/>
                        </a:rPr>
                        <a:t>18.8</a:t>
                      </a:r>
                      <a:endParaRPr lang="en-US" sz="24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2779"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Israel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32.4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63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OECD-Total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Times New Roman"/>
                          <a:cs typeface="Arial"/>
                        </a:rPr>
                        <a:t>33.8</a:t>
                      </a:r>
                      <a:endParaRPr lang="en-US" sz="2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C5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32"/>
          <p:cNvSpPr txBox="1">
            <a:spLocks noChangeArrowheads="1"/>
          </p:cNvSpPr>
          <p:nvPr/>
        </p:nvSpPr>
        <p:spPr bwMode="auto">
          <a:xfrm>
            <a:off x="2209800" y="266700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2. Are taxes fair in the US?</a:t>
            </a:r>
          </a:p>
        </p:txBody>
      </p:sp>
      <p:sp>
        <p:nvSpPr>
          <p:cNvPr id="3205" name="Text Box 133"/>
          <p:cNvSpPr txBox="1">
            <a:spLocks noChangeArrowheads="1"/>
          </p:cNvSpPr>
          <p:nvPr/>
        </p:nvSpPr>
        <p:spPr bwMode="auto">
          <a:xfrm>
            <a:off x="0" y="0"/>
            <a:ext cx="2971800" cy="274638"/>
          </a:xfrm>
          <a:prstGeom prst="rect">
            <a:avLst/>
          </a:prstGeom>
          <a:solidFill>
            <a:srgbClr val="3333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MYTHS &amp; REALITIES OF TAXES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350293" y="3315494"/>
            <a:ext cx="5943600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State &amp; Local taxes as % of family income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066800"/>
          <a:ext cx="784859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2286000"/>
            <a:ext cx="7620000" cy="14319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21336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WHAT IS TAXATION?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77200" cy="2124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Answer #1: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Taxes = the public taking from the private</a:t>
            </a:r>
            <a:r>
              <a:rPr lang="en-US" altLang="en-US" sz="2400" b="1"/>
              <a:t>.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People earn income through private economic activity. This income belongs to them. Taxation is the government  taking money away from citizens and using it to pay for government activities.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Extreme version: </a:t>
            </a:r>
            <a:r>
              <a:rPr lang="en-US" altLang="en-US" sz="2400" i="1">
                <a:latin typeface="Times New Roman" panose="02020603050405020304" pitchFamily="18" charset="0"/>
              </a:rPr>
              <a:t>Taxation is theft.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382000" cy="249299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28900" indent="-2628900"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latin typeface="Times New Roman" pitchFamily="18" charset="0"/>
              </a:rPr>
              <a:t>Answer #2: Taxes = The 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ivision of total income into public and private shares.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</a:rPr>
              <a:t>The total economic pie is produced through </a:t>
            </a:r>
            <a:r>
              <a:rPr lang="en-US" sz="2400" dirty="0" smtClean="0">
                <a:latin typeface="Times New Roman" pitchFamily="18" charset="0"/>
              </a:rPr>
              <a:t>complex, cooperative,  </a:t>
            </a:r>
            <a:r>
              <a:rPr lang="en-US" sz="2400" dirty="0" smtClean="0">
                <a:latin typeface="Times New Roman" pitchFamily="18" charset="0"/>
              </a:rPr>
              <a:t>interdependent economic activities. </a:t>
            </a:r>
            <a:r>
              <a:rPr lang="en-US" sz="2400" dirty="0" smtClean="0">
                <a:latin typeface="Times New Roman" pitchFamily="18" charset="0"/>
              </a:rPr>
              <a:t>This pie needs to be divided up between public purposes and private purposes. Taxation is the way of accomplishing this in a capitalist economy.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8077200" cy="5238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1. What is Taxation: Two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72400" cy="54308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Times New Roman" panose="02020603050405020304" pitchFamily="18" charset="0"/>
              </a:rPr>
              <a:t>Definition of the </a:t>
            </a:r>
            <a:r>
              <a:rPr lang="en-US" altLang="en-US" sz="2800" b="1" i="1">
                <a:latin typeface="Times New Roman" panose="02020603050405020304" pitchFamily="18" charset="0"/>
              </a:rPr>
              <a:t>Affirmative State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/>
              <a:t>	</a:t>
            </a:r>
            <a:r>
              <a:rPr lang="en-US" altLang="en-US" sz="2400" b="1" i="1">
                <a:latin typeface="Times New Roman" panose="02020603050405020304" pitchFamily="18" charset="0"/>
              </a:rPr>
              <a:t>A  state that provides a wide range of public goods and plays active role in solving social problems and advancing public purposes.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Examples of affirmative state activities: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Education: K-12, higher education, life-long learning, skill retraining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Building infrastructure like roads, sewers, high speed rail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Providing health care and preventive health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Proving eldercare and daycare for preschool children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Public safety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Subsidies for the arts and recreation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Regulations of: pollution, health and safety in the workplace; food quality and product safety; truthful advertising.</a:t>
            </a:r>
          </a:p>
          <a:p>
            <a:pPr lvl="1" eaLnBrk="1" hangingPunct="1"/>
            <a:endParaRPr lang="en-US" altLang="en-US" sz="2000" b="1">
              <a:latin typeface="Times New Roman" panose="02020603050405020304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72400" cy="54308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Definition of the </a:t>
            </a:r>
            <a:r>
              <a:rPr lang="en-US" alt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Affirmative State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i="1">
                <a:solidFill>
                  <a:srgbClr val="000000"/>
                </a:solidFill>
              </a:rPr>
              <a:t>	</a:t>
            </a:r>
            <a:r>
              <a:rPr lang="en-US" altLang="en-US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A  state that provides a wide range of public goods and plays active role in solving social problems and advancing public purposes.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Examples of affirmative state activities: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Education: K-12, higher education, life-long learning, skill retraining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Building infrastructure like roads, sewers, high speed rail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Providing health care and preventive health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Proving eldercare and daycare for preschool children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Public safety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Subsidies for the arts and recreation</a:t>
            </a:r>
          </a:p>
          <a:p>
            <a:pPr lvl="1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Regulations of pollution, health and safety in the workplace; food quality and product safety; truthful advertising.</a:t>
            </a:r>
          </a:p>
          <a:p>
            <a:pPr lvl="1" eaLnBrk="1" hangingPunct="1"/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72400" cy="530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2. Core defenses of the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Affirmative State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(1). Democracy as a value: the issue here is the appropriate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</a:rPr>
              <a:t>scope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of state activity for a robust democratic society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(2). Expansive public goods and economic regulation are necessary for the values of efficiency, prosperity, and fairness.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(3). The value of freedom – understood as positive freedom – also requires an affirmative state.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i="1" dirty="0" smtClean="0">
                <a:solidFill>
                  <a:srgbClr val="000000"/>
                </a:solidFill>
              </a:rPr>
              <a:t>	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72400" cy="530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2. Core defenses of the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Affirmative State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(1). Democracy as a value: the issue here is the appropriate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scope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of state activity for a robust democratic society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(2). Expansive public goods and economic regulation are necessary for the values of efficiency, prosperity, and fairness.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(3). The value of freedom – understood as positive freedom – also requires an affirmative state.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i="1" dirty="0" smtClean="0">
                <a:solidFill>
                  <a:srgbClr val="000000"/>
                </a:solidFill>
              </a:rPr>
              <a:t>	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72400" cy="530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2. Core defenses of the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Affirmative State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(1). Democracy as a value: the issue here is the appropriate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scope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of state activity for a robust democratic society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(2). Expansive public goods and economic regulation are necessary for the values of efficiency, prosperity, and fairness.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(3). The value of freedom – understood as positive freedom – also requires an affirmative state.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i="1" dirty="0" smtClean="0">
                <a:solidFill>
                  <a:srgbClr val="000000"/>
                </a:solidFill>
              </a:rPr>
              <a:t>	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772400" cy="530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182880" rIns="27432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2. Core defenses of the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</a:rPr>
              <a:t>Affirmative State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(1). Democracy as a value: the issue here is the appropriate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scope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 of state activity for a robust democratic society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(2). Expansive public goods and economic regulation are necessary for the values of efficiency, prosperity, and fairness.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(3). The value of freedom – understood as positive freedom – also requires an affirmative state.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i="1" dirty="0" smtClean="0">
                <a:solidFill>
                  <a:srgbClr val="000000"/>
                </a:solidFill>
              </a:rPr>
              <a:t>	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526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0" tIns="182880" rIns="182880" bIns="274320">
            <a:spAutoFit/>
          </a:bodyPr>
          <a:lstStyle/>
          <a:p>
            <a:pPr marL="800100" lvl="1" indent="-342900">
              <a:spcAft>
                <a:spcPts val="1200"/>
              </a:spcAft>
              <a:defRPr/>
            </a:pPr>
            <a:r>
              <a:rPr lang="en-US" sz="2800" b="1" dirty="0">
                <a:latin typeface="Times New Roman" pitchFamily="18" charset="0"/>
              </a:rPr>
              <a:t>3. </a:t>
            </a:r>
            <a:r>
              <a:rPr lang="en-US" sz="2800" b="1" dirty="0">
                <a:latin typeface="Times New Roman" pitchFamily="18" charset="0"/>
              </a:rPr>
              <a:t>Three-pronged attack on the Affirmative State</a:t>
            </a:r>
          </a:p>
          <a:p>
            <a:pPr marL="914400" lvl="1" indent="-457200">
              <a:buFontTx/>
              <a:buAutoNum type="arabicParenBoth"/>
              <a:defRPr/>
            </a:pPr>
            <a:r>
              <a:rPr lang="en-US" sz="2400" b="1" u="sng" dirty="0">
                <a:latin typeface="Times New Roman" pitchFamily="18" charset="0"/>
              </a:rPr>
              <a:t>Attack on the legitimacy of Taxation</a:t>
            </a:r>
            <a:r>
              <a:rPr lang="en-US" sz="2400" b="1" dirty="0">
                <a:latin typeface="Times New Roman" pitchFamily="18" charset="0"/>
              </a:rPr>
              <a:t>: </a:t>
            </a:r>
          </a:p>
          <a:p>
            <a:pPr marL="1371600" lvl="1" indent="-914400">
              <a:spcAft>
                <a:spcPts val="600"/>
              </a:spcAft>
              <a:defRPr/>
            </a:pPr>
            <a:r>
              <a:rPr lang="en-US" sz="2400" b="1" dirty="0">
                <a:latin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</a:rPr>
              <a:t>Constant reiteration of the idea that taxation is oppressive, that the government is taking away your money.</a:t>
            </a:r>
          </a:p>
          <a:p>
            <a:pPr marL="800100" lvl="1" indent="-342900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(2) </a:t>
            </a: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</a:rPr>
              <a:t>Attack on the intentions of Government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: </a:t>
            </a:r>
          </a:p>
          <a:p>
            <a:pPr marL="1371600" lvl="1" indent="-914400">
              <a:spcAft>
                <a:spcPts val="6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	Big Government is oppressive; it wants to dominate, regulate and control your lives for the benefit of bureaucrats; politicians and bureaucrats are corrupt.</a:t>
            </a:r>
          </a:p>
          <a:p>
            <a:pPr marL="800100" lvl="1" indent="-342900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(3) </a:t>
            </a: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</a:rPr>
              <a:t>Attack on the competence of government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: </a:t>
            </a:r>
          </a:p>
          <a:p>
            <a:pPr marL="1435100" lvl="1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Big Government is filled with red tape, incompetence, stupid regulations that generate great inefficiencies.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526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0" tIns="182880" rIns="182880" bIns="274320">
            <a:spAutoFit/>
          </a:bodyPr>
          <a:lstStyle/>
          <a:p>
            <a:pPr marL="800100" lvl="1" indent="-342900">
              <a:spcAft>
                <a:spcPts val="120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Three-pronged attack on the Affirmative State</a:t>
            </a:r>
          </a:p>
          <a:p>
            <a:pPr marL="914400" lvl="1" indent="-457200">
              <a:buFontTx/>
              <a:buAutoNum type="arabicParenBoth"/>
              <a:defRPr/>
            </a:pP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Attack on the legitimacy of Taxation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marL="1371600" lvl="1" indent="-914400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	Constant reiteration of the idea that taxation is oppressive, that the government is taking away your money.</a:t>
            </a:r>
          </a:p>
          <a:p>
            <a:pPr marL="800100" lvl="1" indent="-34290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(2) </a:t>
            </a: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Attack on the intentions of Government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marL="1371600" lvl="1" indent="-914400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	Big Government is oppressive; it wants to dominate, regulate and control your lives for the benefit of bureaucrats; politicians and bureaucrats are corrupt.</a:t>
            </a:r>
          </a:p>
          <a:p>
            <a:pPr marL="800100" lvl="1" indent="-342900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(3) </a:t>
            </a:r>
            <a:r>
              <a:rPr lang="en-US" sz="2400" b="1" u="sng" dirty="0">
                <a:solidFill>
                  <a:schemeClr val="bg1"/>
                </a:solidFill>
                <a:latin typeface="Times New Roman" pitchFamily="18" charset="0"/>
              </a:rPr>
              <a:t>Attack on the competence of government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: </a:t>
            </a:r>
          </a:p>
          <a:p>
            <a:pPr marL="1435100" lvl="1"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Big Government is filled with red tape, incompetence, stupid regulations that generate great inefficiencies.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526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0" tIns="182880" rIns="182880" bIns="274320">
            <a:spAutoFit/>
          </a:bodyPr>
          <a:lstStyle/>
          <a:p>
            <a:pPr marL="800100" lvl="1" indent="-342900">
              <a:spcAft>
                <a:spcPts val="120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Three-pronged attack on the Affirmative State</a:t>
            </a:r>
          </a:p>
          <a:p>
            <a:pPr marL="914400" lvl="1" indent="-457200">
              <a:buFontTx/>
              <a:buAutoNum type="arabicParenBoth"/>
              <a:defRPr/>
            </a:pP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Attack on the legitimacy of Taxation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marL="1371600" lvl="1" indent="-914400"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Constant reiteration of the idea that taxation is oppressive, that the government is taking away your money.</a:t>
            </a:r>
          </a:p>
          <a:p>
            <a:pPr marL="800100" lvl="1" indent="-34290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(2) </a:t>
            </a: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Attack on the intentions of Government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marL="1371600" lvl="1" indent="-914400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	Big Government is oppressive; it wants to dominate, regulate and control your lives for the benefit of bureaucrats; politicians and bureaucrats are corrupt.</a:t>
            </a:r>
          </a:p>
          <a:p>
            <a:pPr marL="800100" lvl="1" indent="-342900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(3) </a:t>
            </a: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Attack on the competence of government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marL="1435100" lvl="1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Big Government is filled with red tape, incompetence, stupid regulations that generate great inefficiencies.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1864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/>
            <a:r>
              <a:rPr lang="en-US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4. Four types of anti-Affirmative State transformations</a:t>
            </a:r>
          </a:p>
          <a:p>
            <a:pPr lvl="1" eaLnBrk="1" hangingPunct="1"/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1. Cutbacks of publicly funded programs 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Less funding for higher education, therefore higher tuition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Less funding for medical research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Less funding for job training, public housing, etc.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2. Deregulation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Weaker regulations of toxic waste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Weaker regulations of logging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Weaker regulations of product safety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3. Lax enforcement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inspectors of health &amp; safety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auditors on taxes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food quality inspectors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4. Privatization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Prisons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Military subcontractors – food, mercenaries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Public utilities privatized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21336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WHAT IS TAXATION?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77200" cy="48625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3657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2. Tax ideology and class interests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1864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/>
            <a:r>
              <a:rPr lang="en-US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4. Four types of anti-Affirmative State transformations</a:t>
            </a:r>
          </a:p>
          <a:p>
            <a:pPr lvl="1" eaLnBrk="1" hangingPunct="1"/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1. Cutbacks of publicly funded programs 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higher education, therefore higher tuition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medical research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job training, public housing, etc.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2. Deregulation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Weaker regulations of toxic waste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Weaker regulations of logging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Weaker regulations of product safety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3. Lax enforcement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inspectors of health &amp; safety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auditors on taxes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food quality inspectors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4. Privatization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Prisons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Military subcontractors – food, mercenaries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Public utilities privatized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165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/>
            <a:r>
              <a:rPr lang="en-US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4. Four types of anti-Affirmative State transformations</a:t>
            </a:r>
          </a:p>
          <a:p>
            <a:pPr lvl="1" eaLnBrk="1" hangingPunct="1"/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1. Cutbacks of publicly funded programs 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higher education, therefore higher tuition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medical research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job training, public housing, etc.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2. Deregulation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Weaker regulations of toxic waste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Weaker regulations of logging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Weaker regulations of product safety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3. Lax enforcement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inspectors of health &amp; safety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auditors on taxes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Fewer food quality inspectors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4. Privatization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Prisons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Military subcontractors – food, mercenaries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Public utilities privatized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165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/>
            <a:r>
              <a:rPr lang="en-US" altLang="en-US" sz="2600" b="1">
                <a:latin typeface="Times New Roman" panose="02020603050405020304" pitchFamily="18" charset="0"/>
              </a:rPr>
              <a:t>4. Four types of anti-Affirmative State transformations</a:t>
            </a:r>
          </a:p>
          <a:p>
            <a:pPr lvl="1" eaLnBrk="1" hangingPunct="1"/>
            <a:endParaRPr lang="en-US" altLang="en-US" sz="20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	1. Cutbacks of publicly funded programs 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Less funding for higher education, therefore higher tuition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Less funding for medical research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Less funding for job training, public housing, etc.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	2. Deregulation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Weaker regulations of toxic waste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Weaker regulations of logging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Weaker regulations of product safety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	3. Lax enforcement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Fewer inspectors of health &amp; safety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Fewer auditors on taxes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Fewer food quality inspectors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	4. Privatization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Prisons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Military subcontractors – food, mercenaries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Public utilities privatized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61864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/>
            <a:r>
              <a:rPr lang="en-US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4. Four types of anti-Affirmative State transformations</a:t>
            </a:r>
          </a:p>
          <a:p>
            <a:pPr lvl="1" eaLnBrk="1" hangingPunct="1"/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1. Cutbacks of publicly funded programs 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higher education, therefore higher tuition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medical research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Less funding for job training, public housing, etc.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2. Deregulation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Weaker regulations of toxic waste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Weaker regulations of logging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Weaker regulations of product safety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3. Lax enforcement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Fewer inspectors of health &amp; safety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Fewer auditors on taxes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Fewer food quality inspectors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	4. Privatization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Prisons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Military subcontractors – food, mercenaries, detention</a:t>
            </a:r>
          </a:p>
          <a:p>
            <a:pPr lvl="2" eaLnBrk="1" hangingPunct="1"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Public utilities privatized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3886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THE ATTACK ON THE AFFIRMATIVE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21336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WHAT IS TAXATION?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077200" cy="43402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3657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2. Tax ideology and class interests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Key question: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Who really benefits from a particular view of the problem? In whose interests is it to insist that taxation is the way government takes </a:t>
            </a:r>
            <a:r>
              <a:rPr lang="en-US" altLang="en-US" sz="2400" i="1">
                <a:latin typeface="Times New Roman" panose="02020603050405020304" pitchFamily="18" charset="0"/>
              </a:rPr>
              <a:t>your</a:t>
            </a:r>
            <a:r>
              <a:rPr lang="en-US" altLang="en-US" sz="2400">
                <a:latin typeface="Times New Roman" panose="02020603050405020304" pitchFamily="18" charset="0"/>
              </a:rPr>
              <a:t> money? Is this understanding more in the interests of the rich and powerful than of ordinary citizens or the poor?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[But Note: Showing that a particular view serves the interests of privileged groups does not show that the view is incorrect.]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2590800"/>
            <a:ext cx="7620000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8153400" cy="37639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Times New Roman" panose="02020603050405020304" pitchFamily="18" charset="0"/>
              </a:rPr>
              <a:t>Three different views of Tax Fairness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28194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THE LOGIC OF INCOME TAXES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153400" cy="37639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Times New Roman" panose="02020603050405020304" pitchFamily="18" charset="0"/>
              </a:rPr>
              <a:t>Three different views of Tax Fairness</a:t>
            </a:r>
          </a:p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800" b="1">
                <a:latin typeface="Times New Roman" panose="02020603050405020304" pitchFamily="18" charset="0"/>
              </a:rPr>
              <a:t> Everyone pays the same </a:t>
            </a:r>
            <a:r>
              <a:rPr lang="en-US" altLang="en-US" sz="2800" b="1" i="1">
                <a:latin typeface="Times New Roman" panose="02020603050405020304" pitchFamily="18" charset="0"/>
              </a:rPr>
              <a:t>amount </a:t>
            </a:r>
            <a:r>
              <a:rPr lang="en-US" altLang="en-US" sz="2800" b="1">
                <a:latin typeface="Times New Roman" panose="02020603050405020304" pitchFamily="18" charset="0"/>
              </a:rPr>
              <a:t>(a “poll tax”)</a:t>
            </a:r>
            <a:endParaRPr lang="en-US" altLang="en-US" sz="2800" b="1" i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5820</TotalTime>
  <Words>2994</Words>
  <Application>Microsoft Office PowerPoint</Application>
  <PresentationFormat>On-screen Show (4:3)</PresentationFormat>
  <Paragraphs>525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53</vt:i4>
      </vt:variant>
    </vt:vector>
  </HeadingPairs>
  <TitlesOfParts>
    <vt:vector size="73" baseType="lpstr">
      <vt:lpstr>Arial</vt:lpstr>
      <vt:lpstr>Times New Roman</vt:lpstr>
      <vt:lpstr>Cambria</vt:lpstr>
      <vt:lpstr>MS Mincho</vt:lpstr>
      <vt:lpstr>Default Design</vt:lpstr>
      <vt:lpstr>1_Default Design</vt:lpstr>
      <vt:lpstr>2_Default Design</vt:lpstr>
      <vt:lpstr>3_Default Design</vt:lpstr>
      <vt:lpstr>5_Default Design</vt:lpstr>
      <vt:lpstr>6_Default Design</vt:lpstr>
      <vt:lpstr>7_Default Design</vt:lpstr>
      <vt:lpstr>9_Default Design</vt:lpstr>
      <vt:lpstr>11_Default Design</vt:lpstr>
      <vt:lpstr>14_Default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 of Wisc-Madison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 Olin Wright</dc:creator>
  <cp:lastModifiedBy>Erik Wright</cp:lastModifiedBy>
  <cp:revision>498</cp:revision>
  <cp:lastPrinted>2014-11-20T20:03:11Z</cp:lastPrinted>
  <dcterms:created xsi:type="dcterms:W3CDTF">2004-09-21T15:41:54Z</dcterms:created>
  <dcterms:modified xsi:type="dcterms:W3CDTF">2017-04-17T20:05:20Z</dcterms:modified>
</cp:coreProperties>
</file>