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785" r:id="rId5"/>
    <p:sldMasterId id="2147483797" r:id="rId6"/>
    <p:sldMasterId id="2147483809" r:id="rId7"/>
    <p:sldMasterId id="2147483922" r:id="rId8"/>
    <p:sldMasterId id="2147483946" r:id="rId9"/>
    <p:sldMasterId id="2147483982" r:id="rId10"/>
    <p:sldMasterId id="2147483994" r:id="rId11"/>
    <p:sldMasterId id="2147484006" r:id="rId12"/>
    <p:sldMasterId id="2147484018" r:id="rId13"/>
    <p:sldMasterId id="2147484217" r:id="rId14"/>
    <p:sldMasterId id="2147484229" r:id="rId15"/>
    <p:sldMasterId id="2147484241" r:id="rId16"/>
  </p:sldMasterIdLst>
  <p:notesMasterIdLst>
    <p:notesMasterId r:id="rId70"/>
  </p:notesMasterIdLst>
  <p:handoutMasterIdLst>
    <p:handoutMasterId r:id="rId71"/>
  </p:handoutMasterIdLst>
  <p:sldIdLst>
    <p:sldId id="261" r:id="rId17"/>
    <p:sldId id="263" r:id="rId18"/>
    <p:sldId id="264" r:id="rId19"/>
    <p:sldId id="266" r:id="rId20"/>
    <p:sldId id="265" r:id="rId21"/>
    <p:sldId id="283" r:id="rId22"/>
    <p:sldId id="267" r:id="rId23"/>
    <p:sldId id="269" r:id="rId24"/>
    <p:sldId id="268" r:id="rId25"/>
    <p:sldId id="270" r:id="rId26"/>
    <p:sldId id="271" r:id="rId27"/>
    <p:sldId id="272" r:id="rId28"/>
    <p:sldId id="326" r:id="rId29"/>
    <p:sldId id="286" r:id="rId30"/>
    <p:sldId id="296" r:id="rId31"/>
    <p:sldId id="318" r:id="rId32"/>
    <p:sldId id="313" r:id="rId33"/>
    <p:sldId id="262" r:id="rId34"/>
    <p:sldId id="322" r:id="rId35"/>
    <p:sldId id="319" r:id="rId36"/>
    <p:sldId id="321" r:id="rId37"/>
    <p:sldId id="320" r:id="rId38"/>
    <p:sldId id="299" r:id="rId39"/>
    <p:sldId id="323" r:id="rId40"/>
    <p:sldId id="324" r:id="rId41"/>
    <p:sldId id="325" r:id="rId42"/>
    <p:sldId id="301" r:id="rId43"/>
    <p:sldId id="287" r:id="rId44"/>
    <p:sldId id="304" r:id="rId45"/>
    <p:sldId id="305" r:id="rId46"/>
    <p:sldId id="306" r:id="rId47"/>
    <p:sldId id="288" r:id="rId48"/>
    <p:sldId id="285" r:id="rId49"/>
    <p:sldId id="308" r:id="rId50"/>
    <p:sldId id="307" r:id="rId51"/>
    <p:sldId id="276" r:id="rId52"/>
    <p:sldId id="256" r:id="rId53"/>
    <p:sldId id="257" r:id="rId54"/>
    <p:sldId id="277" r:id="rId55"/>
    <p:sldId id="278" r:id="rId56"/>
    <p:sldId id="293" r:id="rId57"/>
    <p:sldId id="314" r:id="rId58"/>
    <p:sldId id="316" r:id="rId59"/>
    <p:sldId id="315" r:id="rId60"/>
    <p:sldId id="317" r:id="rId61"/>
    <p:sldId id="279" r:id="rId62"/>
    <p:sldId id="294" r:id="rId63"/>
    <p:sldId id="295" r:id="rId64"/>
    <p:sldId id="311" r:id="rId65"/>
    <p:sldId id="310" r:id="rId66"/>
    <p:sldId id="309" r:id="rId67"/>
    <p:sldId id="280" r:id="rId68"/>
    <p:sldId id="312" r:id="rId69"/>
  </p:sldIdLst>
  <p:sldSz cx="9144000" cy="6858000" type="screen4x3"/>
  <p:notesSz cx="9296400" cy="6881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5CF"/>
    <a:srgbClr val="333399"/>
    <a:srgbClr val="F23E60"/>
    <a:srgbClr val="6600FF"/>
    <a:srgbClr val="F78DA1"/>
    <a:srgbClr val="640000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09" autoAdjust="0"/>
  </p:normalViewPr>
  <p:slideViewPr>
    <p:cSldViewPr>
      <p:cViewPr varScale="1">
        <p:scale>
          <a:sx n="105" d="100"/>
          <a:sy n="105" d="100"/>
        </p:scale>
        <p:origin x="99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9" Type="http://schemas.openxmlformats.org/officeDocument/2006/relationships/slide" Target="slides/slide23.xml"/><Relationship Id="rId21" Type="http://schemas.openxmlformats.org/officeDocument/2006/relationships/slide" Target="slides/slide5.xml"/><Relationship Id="rId34" Type="http://schemas.openxmlformats.org/officeDocument/2006/relationships/slide" Target="slides/slide18.xml"/><Relationship Id="rId42" Type="http://schemas.openxmlformats.org/officeDocument/2006/relationships/slide" Target="slides/slide26.xml"/><Relationship Id="rId47" Type="http://schemas.openxmlformats.org/officeDocument/2006/relationships/slide" Target="slides/slide31.xml"/><Relationship Id="rId50" Type="http://schemas.openxmlformats.org/officeDocument/2006/relationships/slide" Target="slides/slide34.xml"/><Relationship Id="rId55" Type="http://schemas.openxmlformats.org/officeDocument/2006/relationships/slide" Target="slides/slide39.xml"/><Relationship Id="rId63" Type="http://schemas.openxmlformats.org/officeDocument/2006/relationships/slide" Target="slides/slide47.xml"/><Relationship Id="rId68" Type="http://schemas.openxmlformats.org/officeDocument/2006/relationships/slide" Target="slides/slide52.xml"/><Relationship Id="rId7" Type="http://schemas.openxmlformats.org/officeDocument/2006/relationships/slideMaster" Target="slideMasters/slideMaster7.xml"/><Relationship Id="rId71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3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slide" Target="slides/slide16.xml"/><Relationship Id="rId37" Type="http://schemas.openxmlformats.org/officeDocument/2006/relationships/slide" Target="slides/slide21.xml"/><Relationship Id="rId40" Type="http://schemas.openxmlformats.org/officeDocument/2006/relationships/slide" Target="slides/slide24.xml"/><Relationship Id="rId45" Type="http://schemas.openxmlformats.org/officeDocument/2006/relationships/slide" Target="slides/slide29.xml"/><Relationship Id="rId53" Type="http://schemas.openxmlformats.org/officeDocument/2006/relationships/slide" Target="slides/slide37.xml"/><Relationship Id="rId58" Type="http://schemas.openxmlformats.org/officeDocument/2006/relationships/slide" Target="slides/slide42.xml"/><Relationship Id="rId66" Type="http://schemas.openxmlformats.org/officeDocument/2006/relationships/slide" Target="slides/slide50.xml"/><Relationship Id="rId7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slide" Target="slides/slide20.xml"/><Relationship Id="rId49" Type="http://schemas.openxmlformats.org/officeDocument/2006/relationships/slide" Target="slides/slide33.xml"/><Relationship Id="rId57" Type="http://schemas.openxmlformats.org/officeDocument/2006/relationships/slide" Target="slides/slide41.xml"/><Relationship Id="rId61" Type="http://schemas.openxmlformats.org/officeDocument/2006/relationships/slide" Target="slides/slide45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4" Type="http://schemas.openxmlformats.org/officeDocument/2006/relationships/slide" Target="slides/slide28.xml"/><Relationship Id="rId52" Type="http://schemas.openxmlformats.org/officeDocument/2006/relationships/slide" Target="slides/slide36.xml"/><Relationship Id="rId60" Type="http://schemas.openxmlformats.org/officeDocument/2006/relationships/slide" Target="slides/slide44.xml"/><Relationship Id="rId65" Type="http://schemas.openxmlformats.org/officeDocument/2006/relationships/slide" Target="slides/slide49.xml"/><Relationship Id="rId73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slide" Target="slides/slide19.xml"/><Relationship Id="rId43" Type="http://schemas.openxmlformats.org/officeDocument/2006/relationships/slide" Target="slides/slide27.xml"/><Relationship Id="rId48" Type="http://schemas.openxmlformats.org/officeDocument/2006/relationships/slide" Target="slides/slide32.xml"/><Relationship Id="rId56" Type="http://schemas.openxmlformats.org/officeDocument/2006/relationships/slide" Target="slides/slide40.xml"/><Relationship Id="rId64" Type="http://schemas.openxmlformats.org/officeDocument/2006/relationships/slide" Target="slides/slide48.xml"/><Relationship Id="rId69" Type="http://schemas.openxmlformats.org/officeDocument/2006/relationships/slide" Target="slides/slide53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5.xml"/><Relationship Id="rId72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slide" Target="slides/slide17.xml"/><Relationship Id="rId38" Type="http://schemas.openxmlformats.org/officeDocument/2006/relationships/slide" Target="slides/slide22.xml"/><Relationship Id="rId46" Type="http://schemas.openxmlformats.org/officeDocument/2006/relationships/slide" Target="slides/slide30.xml"/><Relationship Id="rId59" Type="http://schemas.openxmlformats.org/officeDocument/2006/relationships/slide" Target="slides/slide43.xml"/><Relationship Id="rId67" Type="http://schemas.openxmlformats.org/officeDocument/2006/relationships/slide" Target="slides/slide51.xml"/><Relationship Id="rId20" Type="http://schemas.openxmlformats.org/officeDocument/2006/relationships/slide" Target="slides/slide4.xml"/><Relationship Id="rId41" Type="http://schemas.openxmlformats.org/officeDocument/2006/relationships/slide" Target="slides/slide25.xml"/><Relationship Id="rId54" Type="http://schemas.openxmlformats.org/officeDocument/2006/relationships/slide" Target="slides/slide38.xml"/><Relationship Id="rId62" Type="http://schemas.openxmlformats.org/officeDocument/2006/relationships/slide" Target="slides/slide46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91761229440366"/>
          <c:y val="7.3511668829206747E-2"/>
          <c:w val="0.87050003729236147"/>
          <c:h val="0.747878874057221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ITEP_2013!$C$3</c:f>
              <c:strCache>
                <c:ptCount val="1"/>
                <c:pt idx="0">
                  <c:v>Bottom 20%</c:v>
                </c:pt>
              </c:strCache>
            </c:strRef>
          </c:tx>
          <c:spPr>
            <a:solidFill>
              <a:srgbClr val="F23E6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dLbl>
              <c:idx val="2"/>
              <c:layout>
                <c:manualLayout>
                  <c:x val="-1.1326862284593722E-2"/>
                  <c:y val="4.6296296296295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93F-4501-91F9-857EBBD0C8B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ITEP_2013!$B$5:$B$10</c:f>
              <c:strCache>
                <c:ptCount val="5"/>
                <c:pt idx="0">
                  <c:v>Sales &amp; Excise Tax</c:v>
                </c:pt>
                <c:pt idx="1">
                  <c:v>Property Tax</c:v>
                </c:pt>
                <c:pt idx="2">
                  <c:v>Personal Income Tax</c:v>
                </c:pt>
                <c:pt idx="3">
                  <c:v>Total Taxes</c:v>
                </c:pt>
                <c:pt idx="4">
                  <c:v>Overall total after Federal Offset</c:v>
                </c:pt>
              </c:strCache>
            </c:strRef>
          </c:cat>
          <c:val>
            <c:numRef>
              <c:f>ITEP_2013!$C$5:$C$10</c:f>
              <c:numCache>
                <c:formatCode>0.0%</c:formatCode>
                <c:ptCount val="5"/>
                <c:pt idx="0">
                  <c:v>7.0000000000000007E-2</c:v>
                </c:pt>
                <c:pt idx="1">
                  <c:v>3.9E-2</c:v>
                </c:pt>
                <c:pt idx="2">
                  <c:v>2E-3</c:v>
                </c:pt>
                <c:pt idx="3">
                  <c:v>0.111</c:v>
                </c:pt>
                <c:pt idx="4">
                  <c:v>0.111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3F-4501-91F9-857EBBD0C8B9}"/>
            </c:ext>
          </c:extLst>
        </c:ser>
        <c:ser>
          <c:idx val="1"/>
          <c:order val="1"/>
          <c:tx>
            <c:strRef>
              <c:f>ITEP_2013!$D$3</c:f>
              <c:strCache>
                <c:ptCount val="1"/>
                <c:pt idx="0">
                  <c:v>Top 1%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ysClr val="windowText" lastClr="000000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dLbl>
              <c:idx val="0"/>
              <c:layout>
                <c:manualLayout>
                  <c:x val="1.1326862284593722E-2"/>
                  <c:y val="-4.6296296296297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93F-4501-91F9-857EBBD0C8B9}"/>
                </c:ext>
              </c:extLst>
            </c:dLbl>
            <c:dLbl>
              <c:idx val="3"/>
              <c:layout>
                <c:manualLayout>
                  <c:x val="9.7087391010803326E-3"/>
                  <c:y val="9.02941819772528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93F-4501-91F9-857EBBD0C8B9}"/>
                </c:ext>
              </c:extLst>
            </c:dLbl>
            <c:dLbl>
              <c:idx val="4"/>
              <c:layout>
                <c:manualLayout>
                  <c:x val="3.2012805122048822E-3"/>
                  <c:y val="-1.6403046280023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93F-4501-91F9-857EBBD0C8B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ITEP_2013!$B$5:$B$10</c:f>
              <c:strCache>
                <c:ptCount val="5"/>
                <c:pt idx="0">
                  <c:v>Sales &amp; Excise Tax</c:v>
                </c:pt>
                <c:pt idx="1">
                  <c:v>Property Tax</c:v>
                </c:pt>
                <c:pt idx="2">
                  <c:v>Personal Income Tax</c:v>
                </c:pt>
                <c:pt idx="3">
                  <c:v>Total Taxes</c:v>
                </c:pt>
                <c:pt idx="4">
                  <c:v>Overall total after Federal Offset</c:v>
                </c:pt>
              </c:strCache>
            </c:strRef>
          </c:cat>
          <c:val>
            <c:numRef>
              <c:f>ITEP_2013!$D$5:$D$10</c:f>
              <c:numCache>
                <c:formatCode>0.0%</c:formatCode>
                <c:ptCount val="5"/>
                <c:pt idx="0">
                  <c:v>8.9999999999999993E-3</c:v>
                </c:pt>
                <c:pt idx="1">
                  <c:v>1.9E-2</c:v>
                </c:pt>
                <c:pt idx="2">
                  <c:v>4.5999999999999999E-2</c:v>
                </c:pt>
                <c:pt idx="3">
                  <c:v>7.3999999999999996E-2</c:v>
                </c:pt>
                <c:pt idx="4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3F-4501-91F9-857EBBD0C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250624"/>
        <c:axId val="170252160"/>
      </c:barChart>
      <c:catAx>
        <c:axId val="17025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0252160"/>
        <c:crosses val="autoZero"/>
        <c:auto val="1"/>
        <c:lblAlgn val="ctr"/>
        <c:lblOffset val="100"/>
        <c:noMultiLvlLbl val="0"/>
      </c:catAx>
      <c:valAx>
        <c:axId val="17025216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70250624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2402453894943805"/>
          <c:y val="0.13997499873148544"/>
          <c:w val="0.35090848697965077"/>
          <c:h val="8.6246442393294862E-2"/>
        </c:manualLayout>
      </c:layout>
      <c:overlay val="0"/>
      <c:spPr>
        <a:solidFill>
          <a:sysClr val="window" lastClr="FFFFFF"/>
        </a:solidFill>
        <a:ln>
          <a:solidFill>
            <a:sysClr val="windowText" lastClr="000000"/>
          </a:solidFill>
        </a:ln>
      </c:spPr>
    </c:legend>
    <c:plotVisOnly val="1"/>
    <c:dispBlanksAs val="gap"/>
    <c:showDLblsOverMax val="0"/>
  </c:chart>
  <c:spPr>
    <a:solidFill>
      <a:srgbClr val="FFFFFF"/>
    </a:solidFill>
    <a:ln w="50800">
      <a:solidFill>
        <a:srgbClr val="000000"/>
      </a:solidFill>
    </a:ln>
  </c:spPr>
  <c:txPr>
    <a:bodyPr/>
    <a:lstStyle/>
    <a:p>
      <a:pPr>
        <a:defRPr sz="1400" b="1"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7" tIns="45523" rIns="91047" bIns="4552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7325" y="0"/>
            <a:ext cx="40274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7" tIns="45523" rIns="91047" bIns="455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35738"/>
            <a:ext cx="4027488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7" tIns="45523" rIns="91047" bIns="4552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7325" y="6535738"/>
            <a:ext cx="4027488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7" tIns="45523" rIns="91047" bIns="455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2196A2F-35A1-43BE-B3AE-9771FB3FF5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7" tIns="45523" rIns="91047" bIns="4552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7325" y="0"/>
            <a:ext cx="40274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7" tIns="45523" rIns="91047" bIns="455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927350" y="515938"/>
            <a:ext cx="3441700" cy="2581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3270250"/>
            <a:ext cx="743902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7" tIns="45523" rIns="91047" bIns="455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35738"/>
            <a:ext cx="4027488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7" tIns="45523" rIns="91047" bIns="4552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7325" y="6535738"/>
            <a:ext cx="4027488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7" tIns="45523" rIns="91047" bIns="455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03C237-24F6-48C0-9C61-D383D9AA9D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95D97A3-BE78-4AB4-A0E9-8FC99A6D6843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288B71-3481-4D54-8590-006951119C44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CC38D74-6FDE-4E26-A637-EE08DCF961A9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F2B581-8D29-425B-B722-1334B3C7AEAB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Burden asdasdasd’l;as’dl;as’dla’sdla’sdl;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04785B-94C8-4E0B-BC7A-B52A5B57778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anose="020B0604020202020204" pitchFamily="34" charset="0"/>
              </a:rPr>
              <a:t>ASK THIS QUESTION TO THE CLASS</a:t>
            </a:r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9816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C04785B-94C8-4E0B-BC7A-B52A5B577784}" type="slidenum">
              <a:rPr lang="en-US" altLang="en-US">
                <a:solidFill>
                  <a:srgbClr val="000000"/>
                </a:solidFill>
              </a:rPr>
              <a:pPr eaLnBrk="1" hangingPunct="1"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EA2F49-1A9A-4D5C-8A39-66CDCAFF2EA0}" type="slidenum">
              <a:rPr lang="en-US" altLang="en-US">
                <a:solidFill>
                  <a:srgbClr val="000000"/>
                </a:solidFill>
              </a:rPr>
              <a:pPr eaLnBrk="1" hangingPunct="1"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0DA8EF-2B07-433B-9F0F-B34D95D9986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anose="020B0604020202020204" pitchFamily="34" charset="0"/>
              </a:rPr>
              <a:t>Ask this question</a:t>
            </a:r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898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20DA8EF-2B07-433B-9F0F-B34D95D99861}" type="slidenum">
              <a:rPr lang="en-US" altLang="en-US">
                <a:solidFill>
                  <a:srgbClr val="000000"/>
                </a:solidFill>
              </a:rPr>
              <a:pPr eaLnBrk="1" hangingPunct="1"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A701474-0957-422C-AE11-1F06F39002E6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2E3010-C0A0-462A-BF61-B0D812A1FC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642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E7F5668-8A6D-4E1B-A6B5-50E26B453EB0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2E3010-C0A0-462A-BF61-B0D812A1FC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0358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2E3010-C0A0-462A-BF61-B0D812A1FC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5078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2E3010-C0A0-462A-BF61-B0D812A1FC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7446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22E3010-C0A0-462A-BF61-B0D812A1FCD1}" type="slidenum">
              <a:rPr lang="en-US" altLang="en-US">
                <a:solidFill>
                  <a:srgbClr val="000000"/>
                </a:solidFill>
              </a:rPr>
              <a:pPr eaLnBrk="1" hangingPunct="1"/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54BFE0-6E2E-4E2B-898E-B4477C12D84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816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54BFE0-6E2E-4E2B-898E-B4477C12D84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9078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54BFE0-6E2E-4E2B-898E-B4477C12D84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5609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54BFE0-6E2E-4E2B-898E-B4477C12D845}" type="slidenum">
              <a:rPr lang="en-US" altLang="en-US">
                <a:solidFill>
                  <a:srgbClr val="000000"/>
                </a:solidFill>
              </a:rPr>
              <a:pPr eaLnBrk="1" hangingPunct="1"/>
              <a:t>27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4AD2D97-3436-4472-919A-882C84650D3F}" type="slidenum">
              <a:rPr lang="en-US" altLang="en-US">
                <a:solidFill>
                  <a:srgbClr val="000000"/>
                </a:solidFill>
              </a:rPr>
              <a:pPr eaLnBrk="1" hangingPunct="1"/>
              <a:t>28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13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F52A8A5-3AE9-435B-B80F-B1C90F6BB50E}" type="slidenum">
              <a:rPr lang="en-US" altLang="en-US">
                <a:solidFill>
                  <a:srgbClr val="000000"/>
                </a:solidFill>
              </a:rPr>
              <a:pPr eaLnBrk="1" hangingPunct="1"/>
              <a:t>29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4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14CC843-FD20-40FB-9D2F-4EFA558A6ED8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F72D0C-282D-402D-8BF6-6A186E24FDFD}" type="slidenum">
              <a:rPr lang="en-US" altLang="en-US">
                <a:solidFill>
                  <a:srgbClr val="000000"/>
                </a:solidFill>
              </a:rPr>
              <a:pPr eaLnBrk="1" hangingPunct="1"/>
              <a:t>30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4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6DE6D3-747C-4780-BA7D-6CBFCE61576A}" type="slidenum">
              <a:rPr lang="en-US" altLang="en-US">
                <a:solidFill>
                  <a:srgbClr val="000000"/>
                </a:solidFill>
              </a:rPr>
              <a:pPr eaLnBrk="1" hangingPunct="1"/>
              <a:t>31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44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E7DA65-20E0-4514-AB58-797D3EEE7347}" type="slidenum">
              <a:rPr lang="en-US" altLang="en-US">
                <a:solidFill>
                  <a:srgbClr val="000000"/>
                </a:solidFill>
              </a:rPr>
              <a:pPr eaLnBrk="1" hangingPunct="1"/>
              <a:t>32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54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C6F4F1E-7BEC-47F3-85AC-21F06A4AC413}" type="slidenum">
              <a:rPr lang="en-US" altLang="en-US">
                <a:solidFill>
                  <a:srgbClr val="000000"/>
                </a:solidFill>
              </a:rPr>
              <a:pPr eaLnBrk="1" hangingPunct="1"/>
              <a:t>33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64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C36DA1-4265-42C7-BE3A-A25841564CF7}" type="slidenum">
              <a:rPr lang="en-US" altLang="en-US">
                <a:solidFill>
                  <a:srgbClr val="000000"/>
                </a:solidFill>
              </a:rPr>
              <a:pPr eaLnBrk="1" hangingPunct="1"/>
              <a:t>34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75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A3542E9-DA3F-4C63-9182-5602DAD00487}" type="slidenum">
              <a:rPr lang="en-US" altLang="en-US">
                <a:solidFill>
                  <a:srgbClr val="000000"/>
                </a:solidFill>
              </a:rPr>
              <a:pPr eaLnBrk="1" hangingPunct="1"/>
              <a:t>35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85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4D8C31-2E9A-42E1-BBB8-2DF4004AFAE8}" type="slidenum">
              <a:rPr lang="en-US" altLang="en-US"/>
              <a:pPr eaLnBrk="1" hangingPunct="1"/>
              <a:t>36</a:t>
            </a:fld>
            <a:endParaRPr lang="en-US" altLang="en-US"/>
          </a:p>
        </p:txBody>
      </p:sp>
      <p:sp>
        <p:nvSpPr>
          <p:cNvPr id="1095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643906-5216-443C-AF78-AB965BB4E8C0}" type="slidenum">
              <a:rPr lang="en-US" altLang="en-US"/>
              <a:pPr eaLnBrk="1" hangingPunct="1"/>
              <a:t>37</a:t>
            </a:fld>
            <a:endParaRPr lang="en-US" altLang="en-US"/>
          </a:p>
        </p:txBody>
      </p:sp>
      <p:sp>
        <p:nvSpPr>
          <p:cNvPr id="1105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DED3D4-8287-441C-8601-423D86229A51}" type="slidenum">
              <a:rPr lang="en-US" altLang="en-US"/>
              <a:pPr eaLnBrk="1" hangingPunct="1"/>
              <a:t>38</a:t>
            </a:fld>
            <a:endParaRPr lang="en-US" altLang="en-US"/>
          </a:p>
        </p:txBody>
      </p:sp>
      <p:sp>
        <p:nvSpPr>
          <p:cNvPr id="1116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56F310-4A71-481D-BA64-42A275CFB043}" type="slidenum">
              <a:rPr lang="en-US" altLang="en-US"/>
              <a:pPr eaLnBrk="1" hangingPunct="1"/>
              <a:t>39</a:t>
            </a:fld>
            <a:endParaRPr lang="en-US" altLang="en-US"/>
          </a:p>
        </p:txBody>
      </p:sp>
      <p:sp>
        <p:nvSpPr>
          <p:cNvPr id="1126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1BB738-37B8-4049-B279-65084FFF8E47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D5A844-5465-4B92-B057-8D77E31BB0E4}" type="slidenum">
              <a:rPr lang="en-US" altLang="en-US"/>
              <a:pPr eaLnBrk="1" hangingPunct="1"/>
              <a:t>40</a:t>
            </a:fld>
            <a:endParaRPr lang="en-US" altLang="en-US"/>
          </a:p>
        </p:txBody>
      </p:sp>
      <p:sp>
        <p:nvSpPr>
          <p:cNvPr id="1136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B8591F0-C47E-462D-A0B0-3DFF8B9E66B6}" type="slidenum">
              <a:rPr lang="en-US" altLang="en-US">
                <a:solidFill>
                  <a:srgbClr val="000000"/>
                </a:solidFill>
              </a:rPr>
              <a:pPr eaLnBrk="1" hangingPunct="1"/>
              <a:t>41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46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2F742B1-9980-4B95-8E87-5B5A125A6F68}" type="slidenum">
              <a:rPr lang="en-US" altLang="en-US">
                <a:solidFill>
                  <a:srgbClr val="000000"/>
                </a:solidFill>
              </a:rPr>
              <a:pPr eaLnBrk="1" hangingPunct="1"/>
              <a:t>42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57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CAB257-8144-496B-A6CB-7AFC00FD0AB1}" type="slidenum">
              <a:rPr lang="en-US" altLang="en-US">
                <a:solidFill>
                  <a:srgbClr val="000000"/>
                </a:solidFill>
              </a:rPr>
              <a:pPr eaLnBrk="1" hangingPunct="1"/>
              <a:t>43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67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EC46B7D-CE30-4754-B00E-66A71C77BD98}" type="slidenum">
              <a:rPr lang="en-US" altLang="en-US">
                <a:solidFill>
                  <a:srgbClr val="000000"/>
                </a:solidFill>
              </a:rPr>
              <a:pPr eaLnBrk="1" hangingPunct="1"/>
              <a:t>44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77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54EAE5-1C19-4735-A2DD-622E50DD7D77}" type="slidenum">
              <a:rPr lang="en-US" altLang="en-US">
                <a:solidFill>
                  <a:srgbClr val="000000"/>
                </a:solidFill>
              </a:rPr>
              <a:pPr eaLnBrk="1" hangingPunct="1"/>
              <a:t>45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87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1BC129-9ECF-46EC-B825-209CF1D92D70}" type="slidenum">
              <a:rPr lang="en-US" altLang="en-US"/>
              <a:pPr eaLnBrk="1" hangingPunct="1"/>
              <a:t>46</a:t>
            </a:fld>
            <a:endParaRPr lang="en-US" altLang="en-US"/>
          </a:p>
        </p:txBody>
      </p:sp>
      <p:sp>
        <p:nvSpPr>
          <p:cNvPr id="1198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FDD6412-7735-40AC-8E66-A72199BF5F3B}" type="slidenum">
              <a:rPr lang="en-US" altLang="en-US">
                <a:solidFill>
                  <a:srgbClr val="000000"/>
                </a:solidFill>
              </a:rPr>
              <a:pPr eaLnBrk="1" hangingPunct="1"/>
              <a:t>47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08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40E57A-37DD-4E9D-92BF-02A6126DE26C}" type="slidenum">
              <a:rPr lang="en-US" altLang="en-US">
                <a:solidFill>
                  <a:srgbClr val="000000"/>
                </a:solidFill>
              </a:rPr>
              <a:pPr eaLnBrk="1" hangingPunct="1"/>
              <a:t>48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18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B852C2A-2E6E-4EC8-8091-67A2D15A4B34}" type="slidenum">
              <a:rPr lang="en-US" altLang="en-US">
                <a:solidFill>
                  <a:srgbClr val="000000"/>
                </a:solidFill>
              </a:rPr>
              <a:pPr eaLnBrk="1" hangingPunct="1"/>
              <a:t>49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8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BBC3B85-9CA9-4C89-924C-178C21AAC0FB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337F605-B147-4593-A15C-8606FD9ADCFE}" type="slidenum">
              <a:rPr lang="en-US" altLang="en-US">
                <a:solidFill>
                  <a:srgbClr val="000000"/>
                </a:solidFill>
              </a:rPr>
              <a:pPr eaLnBrk="1" hangingPunct="1"/>
              <a:t>50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39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A7940D8-634D-4DC8-96B8-399F286ACB9E}" type="slidenum">
              <a:rPr lang="en-US" altLang="en-US">
                <a:solidFill>
                  <a:srgbClr val="000000"/>
                </a:solidFill>
              </a:rPr>
              <a:pPr eaLnBrk="1" hangingPunct="1"/>
              <a:t>51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49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6874DC-17E1-4375-9473-D156DC136BB3}" type="slidenum">
              <a:rPr lang="en-US" altLang="en-US"/>
              <a:pPr eaLnBrk="1" hangingPunct="1"/>
              <a:t>52</a:t>
            </a:fld>
            <a:endParaRPr lang="en-US" altLang="en-US"/>
          </a:p>
        </p:txBody>
      </p:sp>
      <p:sp>
        <p:nvSpPr>
          <p:cNvPr id="1259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5D6F3ED-A634-4CA4-96A0-8976EBD09B0E}" type="slidenum">
              <a:rPr lang="en-US" altLang="en-US">
                <a:solidFill>
                  <a:srgbClr val="000000"/>
                </a:solidFill>
              </a:rPr>
              <a:pPr eaLnBrk="1" hangingPunct="1"/>
              <a:t>53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69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23E273-7A95-41A1-BE38-A2392BBAE22F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BABD34-A1B6-4093-9BD9-FBBC68DE54F2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E2F158-2592-48C3-A482-F31EBBE7AD98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252D97-A29E-4616-99C7-B62090773D05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DE970C-653C-4580-B84D-0A669B9D76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283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40DB89-7968-4C2E-AE5F-F528CA773C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615979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0EBC96-E9A2-4843-8060-E797F3880B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048117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F7B9AA-3436-4AB0-91AB-8869A09FA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28702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D2D6FB-AE71-4200-93F8-642B81A1F0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15398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9B79CB-16EA-4B5B-8604-967203D82F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73288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1DCC02-921E-445F-987C-5DD8E27F74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64259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01A72A-4FF2-4A3D-A460-C4D40FD9ED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388533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D409A-9D12-4841-84FD-5BCFD58B2D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476820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C7F62C-846D-4124-AD51-3976AD1DF7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446138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EB0D2D-D38A-4B8C-A2FA-79FD035D43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308876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A7B5AE-C00A-4ABA-92CE-83642078E8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922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1B730A-4B74-4C03-9F22-829D82D88C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238392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3F183E-AABD-4635-BBC1-9EEB738A9E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148972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BD6F64-44DD-4785-B3FE-1C58079124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51755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1AEA01-2E06-433B-80E9-8B22A0D336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220978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D621D5-B9B4-45AD-B919-E259F3457F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97248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91E085-31C3-4A69-89D0-CD026DFDA7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57529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109E2F-5E68-4E26-8E09-C8DCFEF666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25396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F93D6-89D7-4D59-95F0-9D0FA3C5C5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35114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4B29A7-F1BA-488C-B837-9469006E6A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04957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2337D6-6A2D-49A6-A908-AB161A5BE8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166483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878C02-2A1A-42DB-92BE-5441B6CAA5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907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689E77-55D2-4710-889F-57A755A3C6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262906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10BB64-F41A-472E-AABD-A4AB6AAC29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171627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7A8720-35E0-4373-A762-45F66A5F74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94882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612DE-6E71-4D8C-A478-8D75703ABA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949418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95696A-767C-4660-874F-B254EB37B8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24304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0E1E7C-05D9-44A6-A36C-447E2F2964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970457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951B6-02CF-47EF-BCEF-A780A3D417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96960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B19305-B6E8-4D63-93C4-4A8D324AEC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277684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2340E4-DB5E-4E43-B50D-DD303D3C86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97076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44BF4B-BC85-4614-AF9B-D404475A4C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5280441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B85ED0-B9C9-49B9-AB89-ACC79AA765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243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3767C5-29BE-4EA5-98FB-C7C78724C3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072766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3C0E19-3A8C-4331-BF45-E4B69A51FE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6936962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6B9DF5-BF87-46B9-B588-81F7073376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035471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1C14D1-5F8A-4E40-A6C2-BFCBDF5312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403016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0F9193-11DF-4E00-BAD5-0EC6DC2947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297406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361EB9-A572-4F0F-9253-BE2664A803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181319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B5DF6-374E-4F22-A0BC-3C82435FB3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001146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AAB873-37F4-4405-95C9-55FCE6A6A5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2281106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CDB57D-AA71-4E9C-98A2-B6354E9602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973503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DC2A0-F239-490B-9815-C7626C7875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2684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FA509F-758A-4C75-AB58-ED0FA2FF97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4691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1AEF0-2BA7-4FB6-9BAC-70FF796001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204866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A291D-FFED-4207-9A41-06ED476BAF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28039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A4574E-95E7-4CC5-846F-61A2B5D751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483472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ED8766-0BFA-4CA9-9B58-05F110E7F7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2379127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462F07-1401-46E7-8955-FC2F219F20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831005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52D5B2-5F34-4023-8110-781238C2AE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7300600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CAEF70-427B-455C-A458-B6C833F988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127361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08BAD-F3EA-4490-A903-A61366591A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399159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B02F9-F8ED-4211-ACCD-E8F53C098F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581242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E8BA5-81E2-46B3-82E2-E651CABFEA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117759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BFA686-5AE6-4FC8-B29C-A8D7C6F15C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414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13294-079D-4325-9317-6497BB371A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6587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71A8D2-2283-4922-A70A-601E3F0825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2131035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32CF3-2F65-4C21-A889-439ED62C0F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7436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AA27BC-C42D-4299-B1D4-539C9EA55E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309280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55584B-9CF1-486F-AB33-0C492010D5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59029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5AA0B2-9CA3-41D0-8882-B4572BCEF8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729066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8D15D2-4E97-4EFC-8B44-7F99E51517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0775092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69C35C-9583-42C8-9E20-57D259D879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243005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3EC46-4E97-4C1E-AC36-CEF123945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349967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8E7E14-4C26-4161-9929-31D692AAF2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2230797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B449E-4475-4DE2-9B4F-D279724D7E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0834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652163-25E3-462B-ACAD-8F0AB2E839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577081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CA4F4-2A53-4561-AFAD-D095E0B6C3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2161607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ABBCA2-B234-4663-9E79-FFC5C0C039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688931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480C5F-7BB1-4458-927F-75806B8463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535963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7F7737-9B4D-4AF4-8F1B-E6CC405CBF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9283202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D59C1-03F7-406C-8C30-8075485960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903214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E13583-20F8-4307-8669-EEFB88693D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811876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043117-29A2-43B9-8403-43FFB24A7B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279002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6A0D85-5EB6-4992-BE07-D4CA2F1028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982150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F1DAFB-4729-4B56-871A-1366B28AA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402709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D48D6A-1953-4D78-9585-A83A0BBB1C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1352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9134BF-D7DC-4EAB-9A26-DDA82F07DE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55036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C70D9E-8F2E-4514-B15F-C03898A679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8363022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650368-6BF7-491C-9367-AF0769D6DE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9187068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E4451-D7FD-4B82-8E91-20CAB78FBC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5589538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D20CC6-8BEC-440F-A3C4-6CA2634880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94355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F6B8E2-E3B6-4FC1-B702-989FF5B9A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16272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C3294F-998C-4C0A-85A1-2049890D8F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4176078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2FC8D9-F54D-49CC-9E06-7155A764EB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1432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1FE248-70C9-4A61-9499-73DAF8DEF9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854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3E5281-727E-42CF-87BF-C5DAEB9095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0749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4ED96E-13BC-4B2B-A9EC-7C4BB9152D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5315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E23165-C9ED-4FB0-9B2C-3803F3F569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14415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863D67-E48C-4947-8099-078C5564C6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445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C08D07-1E8A-475A-B5BE-198E868547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10945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01052A-EFD4-4ECE-B1EF-94D1E53683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86599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67149F-5FF7-465A-8E7F-6B4A3F043B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723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AEAED3-6688-4CF0-9A02-EE262C7048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93737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A9528-04D1-4AD4-BA71-8D9F7ED5EF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59385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422C8-0386-4318-8E91-9F221BF432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95038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7D6FA9-826D-4D85-9438-A4B97639DB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4569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15FE7-C749-4989-BE93-2A3BA07E39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70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F5221D-7E79-4E80-BF23-CF4D7A966F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0043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B61E40-8A1F-4F8D-9088-DF2037B67A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7100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A62576-8C61-4CD5-A5D7-6DAE79DE7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9093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C1D5AB-F365-4172-AA97-D84A7BE837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3729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9F3C65-491A-477B-87D4-5A3B0F05F5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8128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76527-6D31-4D7D-A52B-5530BE4FAF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09530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9CF6EE-D3C2-4EFD-A372-AB97F87F41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4084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876507-38EB-42DC-AFF0-7AF200B57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6676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F6E8BB-304E-474F-A67D-1DB9B8706B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3741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A6BE2D-5B4F-4FBB-A05B-C3F1A1E4A9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11305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B9EBA3-6577-4A80-A7E1-4C21FCC262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02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748642-1DBC-4D2D-955D-93B0727DFD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19788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E8CB55-9CA8-4F8A-81A2-5A09D68E0E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21319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332748-F575-4DEE-B50B-12EFA6FA28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16403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846A04-CDD2-453D-9BED-DD9A8419F4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91521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D43E8-370A-4722-AB19-E4A33A9C9B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826192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3E4E5D-43E9-4591-A939-153BE374CF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20116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A55F6-3FA9-4AE1-ADF1-6F223C0452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482762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D1A88E-1C44-40AC-8943-E89E0EF951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987476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9D43CD-25F8-422C-A96A-7FCAFAC005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0472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DA17D5-3097-4B93-B35D-90739716D3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350185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8ED333-CCFB-4F65-AAD3-EAC3F110C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730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D8B342-0CEE-4CA6-91D3-AA54EB1B48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8428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58511B-E1B3-403E-900C-D1B3EF7C9D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030817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78C7E0-770F-49CC-B6FB-0C93F8A3AF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591662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CE026-8E36-4E15-A233-8324C724E6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2183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DBC8D-B50B-49D4-B764-9A053DD649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5031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785F0-520D-4E39-BDB9-1372291BD6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68508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19552E-34DB-4774-A700-2497249DB2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82755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6EA9A2-5D25-4D00-823C-7CC77AC3D4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130832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FCA0D3-F4B4-475D-A5E6-5266165056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02446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B32D2F-3AD9-45E0-AF88-1AE63DACA2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5068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3170DC-4F1C-466B-8476-AC09B77BDC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855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59C4BC-5D33-4B13-8FDE-CBFC7CBCE9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2152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A6DB70-E846-4F32-B6D9-960EC56A72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24514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EBC344-DD88-4A6D-9D1B-6D725517BE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26416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A9025-14DD-4E5B-B156-60AA9FE23B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22735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65FC63-059A-4975-8D49-CC24839DCE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903944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5D3BCF-366D-4E50-B31B-85ED08699D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2640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77A4F4-F0AA-404B-B895-7DD3B41996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14769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444955-C00A-4906-8945-52C4FB56BA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5727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081D05-C249-4146-9196-551A156E90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34927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CA1FAD-49BC-4C97-AA42-2B3EB722C8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45397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B729F9-818F-4C0B-A80D-2956BC1353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53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620B4-0C7D-4E98-A2DA-D32D7610E5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338080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4AE311-EE6C-460B-9C21-54C80E70D6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1206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8B1483-CB35-438D-AD25-C815DEAA1A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77615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CC3CCB-6F47-4A9B-A2B8-A10D0292DB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923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391B99-4FB3-4EB6-9CA9-3DAE1A80BC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958065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AFFA35-0D24-4D8C-9C57-A96277939B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05893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9E405D-ACA0-41F3-94B5-F1DB73E0D0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49835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55292-D134-4CE2-A633-E9BE484FB3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61852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69D79E-9556-4FC0-A075-5866D42E91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103390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599530-54CC-44BF-B55F-C6419D018C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75454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0A0199-A00C-4373-B831-7524F39FCC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0882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BA77EC-979C-4350-B11E-55D89F9322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452837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2A601-B61A-4515-A0AA-A2EE4727D4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04880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CD39A3-5C0D-4959-9D6C-BCFA80C9F4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95731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BF7F02-844F-49A6-93D4-227C9661B2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82655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9890BA-D822-4A02-8801-B0D4BD54F4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897213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F9608-B235-43E1-8ECE-67C2BA8F9E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67520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2AF949-01C2-47CE-A966-383209C0C4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893882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866E3-F9FD-475C-B2EE-0693CFB04C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73273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5C105A-0725-49F0-BCD8-BFEDBB14F8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12651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469184-4C99-43FF-BF7B-96CD1F07FF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80506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24A6A0-094C-4399-AFF5-C8BA9312FA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115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00AD1F-E17B-4A03-AE22-2C9180E020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02281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738268-CCCE-4BF0-8D75-71C748D225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899992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BA81E3-143F-4740-8396-7929D2F39F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02811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A87F6-131A-4CC4-B06B-0A89CCD5A6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86930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AC41F6-CB24-461E-B18A-6281E4936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016090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78A40-CA40-4C96-B036-63FBCB3F0F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293857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E6604-9B34-448C-A0A0-1998B7FFD6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122943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24FDD1-0407-4BD7-B2FB-62382A77D3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86042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53A83C-0AED-4ED0-B32E-9D51491EA6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908848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DCB62-729A-4BB9-A8A2-A277CA7F44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31984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6C902C-C621-4339-8075-8A7B01C2F5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94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550221C-EBB2-436B-A409-BBA7E701F70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2" r:id="rId1"/>
    <p:sldLayoutId id="2147484243" r:id="rId2"/>
    <p:sldLayoutId id="2147484244" r:id="rId3"/>
    <p:sldLayoutId id="2147484245" r:id="rId4"/>
    <p:sldLayoutId id="2147484246" r:id="rId5"/>
    <p:sldLayoutId id="2147484247" r:id="rId6"/>
    <p:sldLayoutId id="2147484248" r:id="rId7"/>
    <p:sldLayoutId id="2147484249" r:id="rId8"/>
    <p:sldLayoutId id="2147484250" r:id="rId9"/>
    <p:sldLayoutId id="2147484251" r:id="rId10"/>
    <p:sldLayoutId id="21474842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D97F83F3-0442-496D-9E4A-C95CFFB78D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6" r:id="rId1"/>
    <p:sldLayoutId id="2147484397" r:id="rId2"/>
    <p:sldLayoutId id="2147484398" r:id="rId3"/>
    <p:sldLayoutId id="2147484399" r:id="rId4"/>
    <p:sldLayoutId id="2147484400" r:id="rId5"/>
    <p:sldLayoutId id="2147484401" r:id="rId6"/>
    <p:sldLayoutId id="2147484402" r:id="rId7"/>
    <p:sldLayoutId id="2147484403" r:id="rId8"/>
    <p:sldLayoutId id="2147484404" r:id="rId9"/>
    <p:sldLayoutId id="2147484405" r:id="rId10"/>
    <p:sldLayoutId id="21474844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5C33B151-7E92-4283-821E-AE11B486E5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7" r:id="rId1"/>
    <p:sldLayoutId id="2147484408" r:id="rId2"/>
    <p:sldLayoutId id="2147484409" r:id="rId3"/>
    <p:sldLayoutId id="2147484410" r:id="rId4"/>
    <p:sldLayoutId id="2147484411" r:id="rId5"/>
    <p:sldLayoutId id="2147484412" r:id="rId6"/>
    <p:sldLayoutId id="2147484413" r:id="rId7"/>
    <p:sldLayoutId id="2147484414" r:id="rId8"/>
    <p:sldLayoutId id="2147484415" r:id="rId9"/>
    <p:sldLayoutId id="2147484416" r:id="rId10"/>
    <p:sldLayoutId id="21474844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F892C419-83BA-4A90-B87F-26BC3B4EC5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8" r:id="rId1"/>
    <p:sldLayoutId id="2147484419" r:id="rId2"/>
    <p:sldLayoutId id="2147484420" r:id="rId3"/>
    <p:sldLayoutId id="2147484421" r:id="rId4"/>
    <p:sldLayoutId id="2147484422" r:id="rId5"/>
    <p:sldLayoutId id="2147484423" r:id="rId6"/>
    <p:sldLayoutId id="2147484424" r:id="rId7"/>
    <p:sldLayoutId id="2147484425" r:id="rId8"/>
    <p:sldLayoutId id="2147484426" r:id="rId9"/>
    <p:sldLayoutId id="2147484427" r:id="rId10"/>
    <p:sldLayoutId id="21474844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D7E6BCE1-AAB7-462C-A52B-1C6C0CBE239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319AD529-C3CB-4BFE-BF89-8F087645625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  <p:sldLayoutId id="2147484447" r:id="rId8"/>
    <p:sldLayoutId id="2147484448" r:id="rId9"/>
    <p:sldLayoutId id="2147484449" r:id="rId10"/>
    <p:sldLayoutId id="21474844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EC94CB61-A421-4BCA-8C9F-9B3EE973E0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1" r:id="rId1"/>
    <p:sldLayoutId id="2147484452" r:id="rId2"/>
    <p:sldLayoutId id="2147484453" r:id="rId3"/>
    <p:sldLayoutId id="2147484454" r:id="rId4"/>
    <p:sldLayoutId id="2147484455" r:id="rId5"/>
    <p:sldLayoutId id="2147484456" r:id="rId6"/>
    <p:sldLayoutId id="2147484457" r:id="rId7"/>
    <p:sldLayoutId id="2147484458" r:id="rId8"/>
    <p:sldLayoutId id="2147484459" r:id="rId9"/>
    <p:sldLayoutId id="2147484460" r:id="rId10"/>
    <p:sldLayoutId id="21474844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7892DD19-1C43-440E-B164-8AA4A4B34A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E242FF57-B58F-4A01-9BD6-887CAD2052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3" r:id="rId1"/>
    <p:sldLayoutId id="2147484254" r:id="rId2"/>
    <p:sldLayoutId id="2147484255" r:id="rId3"/>
    <p:sldLayoutId id="2147484256" r:id="rId4"/>
    <p:sldLayoutId id="2147484257" r:id="rId5"/>
    <p:sldLayoutId id="2147484258" r:id="rId6"/>
    <p:sldLayoutId id="2147484259" r:id="rId7"/>
    <p:sldLayoutId id="2147484260" r:id="rId8"/>
    <p:sldLayoutId id="2147484261" r:id="rId9"/>
    <p:sldLayoutId id="2147484262" r:id="rId10"/>
    <p:sldLayoutId id="21474842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21C14C21-98F7-4994-A031-DAB8AE844D8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4" r:id="rId1"/>
    <p:sldLayoutId id="2147484265" r:id="rId2"/>
    <p:sldLayoutId id="2147484266" r:id="rId3"/>
    <p:sldLayoutId id="2147484267" r:id="rId4"/>
    <p:sldLayoutId id="2147484268" r:id="rId5"/>
    <p:sldLayoutId id="2147484269" r:id="rId6"/>
    <p:sldLayoutId id="2147484270" r:id="rId7"/>
    <p:sldLayoutId id="2147484271" r:id="rId8"/>
    <p:sldLayoutId id="2147484272" r:id="rId9"/>
    <p:sldLayoutId id="2147484273" r:id="rId10"/>
    <p:sldLayoutId id="21474842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112469B8-AB34-4934-91CE-508CB0BACDC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71DE123-3F43-4708-B72D-4E51CC84F1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ECB79AD7-F64F-44F2-90D3-9ADEEBA67A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D3E5AE53-8B29-4E68-87B9-69FE41D50A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  <p:sldLayoutId id="2147484315" r:id="rId8"/>
    <p:sldLayoutId id="2147484316" r:id="rId9"/>
    <p:sldLayoutId id="2147484317" r:id="rId10"/>
    <p:sldLayoutId id="21474843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C8A138C3-CF54-4895-930A-C842D47E4F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1" r:id="rId1"/>
    <p:sldLayoutId id="2147484342" r:id="rId2"/>
    <p:sldLayoutId id="2147484343" r:id="rId3"/>
    <p:sldLayoutId id="2147484344" r:id="rId4"/>
    <p:sldLayoutId id="2147484345" r:id="rId5"/>
    <p:sldLayoutId id="2147484346" r:id="rId6"/>
    <p:sldLayoutId id="2147484347" r:id="rId7"/>
    <p:sldLayoutId id="2147484348" r:id="rId8"/>
    <p:sldLayoutId id="2147484349" r:id="rId9"/>
    <p:sldLayoutId id="2147484350" r:id="rId10"/>
    <p:sldLayoutId id="21474843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81B9B480-5DA5-4881-8585-608E4DF8A92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3" r:id="rId1"/>
    <p:sldLayoutId id="2147484364" r:id="rId2"/>
    <p:sldLayoutId id="2147484365" r:id="rId3"/>
    <p:sldLayoutId id="2147484366" r:id="rId4"/>
    <p:sldLayoutId id="2147484367" r:id="rId5"/>
    <p:sldLayoutId id="2147484368" r:id="rId6"/>
    <p:sldLayoutId id="2147484369" r:id="rId7"/>
    <p:sldLayoutId id="2147484370" r:id="rId8"/>
    <p:sldLayoutId id="2147484371" r:id="rId9"/>
    <p:sldLayoutId id="2147484372" r:id="rId10"/>
    <p:sldLayoutId id="21474843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5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7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6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1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0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3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914400" y="1447800"/>
            <a:ext cx="7239000" cy="3508653"/>
          </a:xfrm>
          <a:prstGeom prst="rect">
            <a:avLst/>
          </a:prstGeom>
          <a:solidFill>
            <a:schemeClr val="accent5">
              <a:lumMod val="25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266700" h="266700"/>
          </a:sp3d>
        </p:spPr>
        <p:txBody>
          <a:bodyPr lIns="274320" tIns="182880" rIns="274320" bIns="27432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Lecture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23</a:t>
            </a:r>
            <a:endParaRPr lang="en-US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TAXATION AND DEMOCRACY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April 18, 2017</a:t>
            </a:r>
            <a:endParaRPr 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endParaRPr 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609600" y="1219200"/>
            <a:ext cx="8153400" cy="3740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bIns="18288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b="1">
                <a:latin typeface="Times New Roman" panose="02020603050405020304" pitchFamily="18" charset="0"/>
              </a:rPr>
              <a:t>Three different views of Tax Fairness</a:t>
            </a:r>
          </a:p>
          <a:p>
            <a:pPr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800" b="1">
                <a:latin typeface="Times New Roman" panose="02020603050405020304" pitchFamily="18" charset="0"/>
              </a:rPr>
              <a:t> Everyone pays the same </a:t>
            </a:r>
            <a:r>
              <a:rPr lang="en-US" altLang="en-US" sz="2800" b="1" i="1">
                <a:latin typeface="Times New Roman" panose="02020603050405020304" pitchFamily="18" charset="0"/>
              </a:rPr>
              <a:t>amount </a:t>
            </a:r>
            <a:r>
              <a:rPr lang="en-US" altLang="en-US" sz="2800" b="1">
                <a:latin typeface="Times New Roman" panose="02020603050405020304" pitchFamily="18" charset="0"/>
              </a:rPr>
              <a:t>(a “poll tax”)</a:t>
            </a:r>
            <a:endParaRPr lang="en-US" altLang="en-US" sz="2800" b="1" i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800" b="1">
                <a:latin typeface="Times New Roman" panose="02020603050405020304" pitchFamily="18" charset="0"/>
              </a:rPr>
              <a:t> Everyone pays the same </a:t>
            </a:r>
            <a:r>
              <a:rPr lang="en-US" altLang="en-US" sz="2800" b="1" i="1">
                <a:latin typeface="Times New Roman" panose="02020603050405020304" pitchFamily="18" charset="0"/>
              </a:rPr>
              <a:t>percentage</a:t>
            </a:r>
            <a:r>
              <a:rPr lang="en-US" altLang="en-US" sz="2800" b="1">
                <a:latin typeface="Times New Roman" panose="02020603050405020304" pitchFamily="18" charset="0"/>
              </a:rPr>
              <a:t> of their              </a:t>
            </a:r>
          </a:p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	  income (a “flat tax”)</a:t>
            </a:r>
          </a:p>
          <a:p>
            <a:pPr eaLnBrk="1" hangingPunct="1"/>
            <a:endParaRPr lang="en-US" altLang="en-US" sz="2800" b="1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sz="2800" b="1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609600" y="1219200"/>
            <a:ext cx="8153400" cy="36941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b="1">
                <a:latin typeface="Times New Roman" panose="02020603050405020304" pitchFamily="18" charset="0"/>
              </a:rPr>
              <a:t>Three different views of Tax Fairness</a:t>
            </a:r>
          </a:p>
          <a:p>
            <a:pPr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800" b="1">
                <a:latin typeface="Times New Roman" panose="02020603050405020304" pitchFamily="18" charset="0"/>
              </a:rPr>
              <a:t> Everyone pays the same </a:t>
            </a:r>
            <a:r>
              <a:rPr lang="en-US" altLang="en-US" sz="2800" b="1" i="1">
                <a:latin typeface="Times New Roman" panose="02020603050405020304" pitchFamily="18" charset="0"/>
              </a:rPr>
              <a:t>amount </a:t>
            </a:r>
            <a:r>
              <a:rPr lang="en-US" altLang="en-US" sz="2800" b="1">
                <a:latin typeface="Times New Roman" panose="02020603050405020304" pitchFamily="18" charset="0"/>
              </a:rPr>
              <a:t>(a “poll tax”)</a:t>
            </a:r>
            <a:endParaRPr lang="en-US" altLang="en-US" sz="2800" b="1" i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800" b="1">
                <a:latin typeface="Times New Roman" panose="02020603050405020304" pitchFamily="18" charset="0"/>
              </a:rPr>
              <a:t> Everyone pays the same </a:t>
            </a:r>
            <a:r>
              <a:rPr lang="en-US" altLang="en-US" sz="2800" b="1" i="1">
                <a:latin typeface="Times New Roman" panose="02020603050405020304" pitchFamily="18" charset="0"/>
              </a:rPr>
              <a:t>percentage</a:t>
            </a:r>
            <a:r>
              <a:rPr lang="en-US" altLang="en-US" sz="2800" b="1">
                <a:latin typeface="Times New Roman" panose="02020603050405020304" pitchFamily="18" charset="0"/>
              </a:rPr>
              <a:t> of their              </a:t>
            </a:r>
          </a:p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	  income (a “flat tax”)</a:t>
            </a:r>
          </a:p>
          <a:p>
            <a:pPr eaLnBrk="1" hangingPunct="1">
              <a:spcBef>
                <a:spcPct val="50000"/>
              </a:spcBef>
              <a:buFontTx/>
              <a:buAutoNum type="arabicParenBoth" startAt="3"/>
            </a:pPr>
            <a:r>
              <a:rPr lang="en-US" altLang="en-US" sz="2800" b="1">
                <a:latin typeface="Times New Roman" panose="02020603050405020304" pitchFamily="18" charset="0"/>
              </a:rPr>
              <a:t> Everyone should have the same </a:t>
            </a:r>
            <a:r>
              <a:rPr lang="en-US" altLang="en-US" sz="2800" b="1" i="1">
                <a:latin typeface="Times New Roman" panose="02020603050405020304" pitchFamily="18" charset="0"/>
              </a:rPr>
              <a:t>tax burden, </a:t>
            </a:r>
          </a:p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</a:rPr>
              <a:t>      make the same sacrifice (a “progressive tax”)</a:t>
            </a:r>
          </a:p>
          <a:p>
            <a:pPr eaLnBrk="1" hangingPunct="1"/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533400" y="838200"/>
            <a:ext cx="8153400" cy="45450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latin typeface="Times New Roman" panose="02020603050405020304" pitchFamily="18" charset="0"/>
              </a:rPr>
              <a:t>The Flat Tax idea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	</a:t>
            </a:r>
            <a:r>
              <a:rPr lang="en-US" altLang="en-US" sz="2400" b="1">
                <a:latin typeface="Times New Roman" panose="02020603050405020304" pitchFamily="18" charset="0"/>
              </a:rPr>
              <a:t>Compare two people: one earns $10,000/year, the other earns $100,000/year. Suppose there is a “flat tax” of 25%. This means that the poor person pays $2,500 in taxes and the affluent person $25,000 in taxes. This means that the better off person pays 10 times as much.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	If these two people were the only tax payers, the richer person would pay over 90% of total taxes for the common good – schools, police, the military, etc. Is this fair?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28600" y="533400"/>
            <a:ext cx="8763000" cy="56022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182880" tIns="182880" rIns="182880" bIns="18288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What is an “</a:t>
            </a:r>
            <a:r>
              <a:rPr kumimoji="0" lang="en-US" alt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Equal</a:t>
            </a: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Burden”?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	</a:t>
            </a: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Compare the same two people: one earns $10,000/year, the other earns $100,000/year. They each get a raise of $10,000. What does it mean for them to have “equal burden” or “equal sacrifice” in the taxation </a:t>
            </a:r>
            <a:r>
              <a:rPr kumimoji="0" lang="en-US" alt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on this additional income</a:t>
            </a: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	Suppose there is a “flat tax” of 25%. This means that the poor person and the affluent person each pay an additional $2,500 taxes because of their additional income. Is $2,500 the same burden on a person earning $20,000 as on a person earning $110,000?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II. THE LOGIC OF INCOME TAXES</a:t>
            </a:r>
          </a:p>
        </p:txBody>
      </p:sp>
    </p:spTree>
    <p:extLst>
      <p:ext uri="{BB962C8B-B14F-4D97-AF65-F5344CB8AC3E}">
        <p14:creationId xmlns:p14="http://schemas.microsoft.com/office/powerpoint/2010/main" val="409283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28600" y="533400"/>
            <a:ext cx="8763000" cy="56022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182880" tIns="182880" rIns="182880" bIns="18288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What is an “</a:t>
            </a:r>
            <a:r>
              <a:rPr lang="en-US" altLang="en-US" sz="3200" b="1" i="1">
                <a:solidFill>
                  <a:srgbClr val="000000"/>
                </a:solidFill>
                <a:latin typeface="Times New Roman" panose="02020603050405020304" pitchFamily="18" charset="0"/>
              </a:rPr>
              <a:t>Equal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Burden”?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	Compare the same two people: one earns $10,000/year, the other earns $100,000/year. They each get a raise of $10,000. What does it mean for them to have “equal burden” or “equal sacrifice” in the taxation </a:t>
            </a: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on this additional income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bg1"/>
                </a:solidFill>
                <a:latin typeface="Times New Roman" panose="02020603050405020304" pitchFamily="18" charset="0"/>
              </a:rPr>
              <a:t>	Suppose there is a “flat tax” of 25%. This means that the poor person and the affluent person each pay an additional $2,500 taxes because of their additional income. Is $2,500 the same burden on a person earning $20,000 as on a person earning $110,000?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28600" y="533400"/>
            <a:ext cx="8763000" cy="56022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182880" tIns="182880" rIns="182880" bIns="18288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What is an “</a:t>
            </a:r>
            <a:r>
              <a:rPr lang="en-US" altLang="en-US" sz="3200" b="1" i="1">
                <a:solidFill>
                  <a:srgbClr val="000000"/>
                </a:solidFill>
                <a:latin typeface="Times New Roman" panose="02020603050405020304" pitchFamily="18" charset="0"/>
              </a:rPr>
              <a:t>Equal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Burden”?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	Compare the same two people: one earns $10,000/year, the other earns $100,000/year. They each get a raise of $10,000. What does it mean for them to have “equal burden” or “equal sacrifice” in the taxation </a:t>
            </a: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on this additional income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	Suppose there is a “flat tax” of 25%. This means that the poor person and the affluent person each pay an additional $2,500 taxes because of their additional income. Is $2,500 the same burden on a person earning $20,000 as on a person earning $110,000?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28600" y="533400"/>
            <a:ext cx="8763000" cy="52943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182880" tIns="182880" rIns="182880" bIns="18288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“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Equal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Burden” continued</a:t>
            </a:r>
          </a:p>
          <a:p>
            <a:pPr marL="342900" marR="0" lvl="0" indent="3175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How much income would someone earning $110,000 have to give up to be the equivalent sacrifice as $2,500 for someone earning $25,000? </a:t>
            </a:r>
          </a:p>
          <a:p>
            <a:pPr marL="342900" marR="0" lvl="0" indent="3175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Key idea from economics: the declining marginal utility of money. Above a certain income, the more you earn, the less difference an additional dollar makes to your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welbeing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II. THE LOGIC OF INCOME TAXES</a:t>
            </a:r>
          </a:p>
        </p:txBody>
      </p:sp>
    </p:spTree>
    <p:extLst>
      <p:ext uri="{BB962C8B-B14F-4D97-AF65-F5344CB8AC3E}">
        <p14:creationId xmlns:p14="http://schemas.microsoft.com/office/powerpoint/2010/main" val="20209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28600" y="533400"/>
            <a:ext cx="8763000" cy="52943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182880" tIns="182880" rIns="182880" bIns="18288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“</a:t>
            </a:r>
            <a:r>
              <a:rPr lang="en-US" sz="3200" b="1" i="1" dirty="0" smtClean="0">
                <a:solidFill>
                  <a:srgbClr val="000000"/>
                </a:solidFill>
                <a:latin typeface="Times New Roman" pitchFamily="18" charset="0"/>
              </a:rPr>
              <a:t>Equal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 Burden” continued</a:t>
            </a:r>
          </a:p>
          <a:p>
            <a:pPr indent="3175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How much income would someone earning $110,000 have to give up to be the equivalent sacrifice as $2,500 for someone earning $25,000? </a:t>
            </a:r>
          </a:p>
          <a:p>
            <a:pPr indent="3175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Key idea from economics: the declining marginal utility of money.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Above a certain income, the more you earn, the less difference an additional dollar makes to your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wellbeing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381000" y="304800"/>
            <a:ext cx="8305800" cy="28623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/>
              <a:t>2. U.S. MARGINAL INCOME TAX RATES (single tax payer)</a:t>
            </a:r>
          </a:p>
          <a:p>
            <a:pPr eaLnBrk="1" hangingPunct="1"/>
            <a:endParaRPr lang="en-US" altLang="en-US" sz="2000" b="1" dirty="0"/>
          </a:p>
          <a:p>
            <a:pPr eaLnBrk="1" hangingPunct="1"/>
            <a:r>
              <a:rPr lang="en-US" altLang="en-US" sz="2000" b="1" dirty="0"/>
              <a:t>Bracket 1. </a:t>
            </a:r>
            <a:r>
              <a:rPr lang="en-US" altLang="en-US" sz="2000" dirty="0"/>
              <a:t>10% on income between $0 and </a:t>
            </a:r>
            <a:r>
              <a:rPr lang="en-US" altLang="en-US" sz="2000" dirty="0" smtClean="0"/>
              <a:t>$9,325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b="1" dirty="0"/>
              <a:t>Bracket 2. </a:t>
            </a:r>
            <a:r>
              <a:rPr lang="en-US" altLang="en-US" sz="2000" dirty="0"/>
              <a:t>15% on the income between $</a:t>
            </a:r>
            <a:r>
              <a:rPr lang="en-US" altLang="en-US" sz="2000" dirty="0" smtClean="0"/>
              <a:t>9,325 </a:t>
            </a:r>
            <a:r>
              <a:rPr lang="en-US" altLang="en-US" sz="2000" dirty="0"/>
              <a:t>and $</a:t>
            </a:r>
            <a:r>
              <a:rPr lang="en-US" altLang="en-US" sz="2000" dirty="0" smtClean="0"/>
              <a:t>37,950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b="1" dirty="0"/>
              <a:t>Bracket</a:t>
            </a:r>
            <a:r>
              <a:rPr lang="en-US" altLang="en-US" sz="2000" dirty="0"/>
              <a:t> </a:t>
            </a:r>
            <a:r>
              <a:rPr lang="en-US" altLang="en-US" sz="2000" b="1" dirty="0"/>
              <a:t>3. </a:t>
            </a:r>
            <a:r>
              <a:rPr lang="en-US" altLang="en-US" sz="2000" dirty="0"/>
              <a:t>25% on the income between $</a:t>
            </a:r>
            <a:r>
              <a:rPr lang="en-US" altLang="en-US" sz="2000" dirty="0" smtClean="0"/>
              <a:t>37,950 </a:t>
            </a:r>
            <a:r>
              <a:rPr lang="en-US" altLang="en-US" sz="2000" dirty="0"/>
              <a:t>and </a:t>
            </a:r>
            <a:r>
              <a:rPr lang="en-US" altLang="en-US" sz="2000" dirty="0" smtClean="0"/>
              <a:t>$91,900</a:t>
            </a:r>
          </a:p>
          <a:p>
            <a:pPr eaLnBrk="1" hangingPunct="1"/>
            <a:r>
              <a:rPr lang="en-US" altLang="en-US" sz="2000" b="1" dirty="0" smtClean="0"/>
              <a:t>Bracket</a:t>
            </a:r>
            <a:r>
              <a:rPr lang="en-US" altLang="en-US" sz="2000" dirty="0" smtClean="0"/>
              <a:t> </a:t>
            </a:r>
            <a:r>
              <a:rPr lang="en-US" altLang="en-US" sz="2000" b="1" dirty="0" smtClean="0"/>
              <a:t>4. </a:t>
            </a:r>
            <a:r>
              <a:rPr lang="en-US" altLang="en-US" sz="2000" dirty="0" smtClean="0"/>
              <a:t>28% on the income between $91,900 and $191,650</a:t>
            </a:r>
          </a:p>
          <a:p>
            <a:pPr eaLnBrk="1" hangingPunct="1"/>
            <a:r>
              <a:rPr lang="en-US" altLang="en-US" sz="2000" b="1" dirty="0" smtClean="0"/>
              <a:t>Bracket</a:t>
            </a:r>
            <a:r>
              <a:rPr lang="en-US" altLang="en-US" sz="2000" dirty="0" smtClean="0"/>
              <a:t> </a:t>
            </a:r>
            <a:r>
              <a:rPr lang="en-US" altLang="en-US" sz="2000" b="1" dirty="0"/>
              <a:t>5. </a:t>
            </a:r>
            <a:r>
              <a:rPr lang="en-US" altLang="en-US" sz="2000" dirty="0"/>
              <a:t>33% on the income between $</a:t>
            </a:r>
            <a:r>
              <a:rPr lang="en-US" altLang="en-US" sz="2000" dirty="0" smtClean="0"/>
              <a:t>191,650 and $416,700</a:t>
            </a:r>
            <a:endParaRPr lang="en-US" altLang="en-US" sz="2000" dirty="0"/>
          </a:p>
          <a:p>
            <a:pPr eaLnBrk="1" hangingPunct="1"/>
            <a:r>
              <a:rPr lang="en-US" altLang="en-US" sz="2000" b="1" dirty="0"/>
              <a:t>Bracket</a:t>
            </a:r>
            <a:r>
              <a:rPr lang="en-US" altLang="en-US" sz="2000" dirty="0"/>
              <a:t> </a:t>
            </a:r>
            <a:r>
              <a:rPr lang="en-US" altLang="en-US" sz="2000" b="1" dirty="0"/>
              <a:t>6. </a:t>
            </a:r>
            <a:r>
              <a:rPr lang="en-US" altLang="en-US" sz="2000" dirty="0"/>
              <a:t>35% on the income </a:t>
            </a:r>
            <a:r>
              <a:rPr lang="en-US" altLang="en-US" sz="2000" dirty="0" smtClean="0"/>
              <a:t>between $416,700 and $418,400</a:t>
            </a:r>
          </a:p>
          <a:p>
            <a:pPr eaLnBrk="1" hangingPunct="1"/>
            <a:r>
              <a:rPr lang="en-US" altLang="en-US" sz="2000" b="1" dirty="0" smtClean="0"/>
              <a:t>Bracket 7. </a:t>
            </a:r>
            <a:r>
              <a:rPr lang="en-US" altLang="en-US" sz="2000" dirty="0" smtClean="0"/>
              <a:t>39.6% on income over 418,400</a:t>
            </a:r>
            <a:endParaRPr lang="en-US" altLang="en-US" sz="2000" dirty="0"/>
          </a:p>
        </p:txBody>
      </p:sp>
      <p:graphicFrame>
        <p:nvGraphicFramePr>
          <p:cNvPr id="8329" name="Group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235159"/>
              </p:ext>
            </p:extLst>
          </p:nvPr>
        </p:nvGraphicFramePr>
        <p:xfrm>
          <a:off x="1600200" y="3991482"/>
          <a:ext cx="6400800" cy="28543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24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Income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bracket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income earned in this bracket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Tax due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$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lang="en-US" sz="2000" dirty="0" smtClean="0"/>
                        <a:t>9,325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10%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$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932.50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$  28,625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15%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$4,293.75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$  53,950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25%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$13,487.5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$    8,100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28%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$2,268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Totals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$100,000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21%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20,981.75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375" name="Group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320189"/>
              </p:ext>
            </p:extLst>
          </p:nvPr>
        </p:nvGraphicFramePr>
        <p:xfrm>
          <a:off x="381000" y="3190364"/>
          <a:ext cx="8305800" cy="777875"/>
        </p:xfrm>
        <a:graphic>
          <a:graphicData uri="http://schemas.openxmlformats.org/drawingml/2006/table">
            <a:tbl>
              <a:tblPr/>
              <a:tblGrid>
                <a:gridCol w="830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Example: A person who earns $100,000 will pay total income taxes of $21,175, or a total tax rate of 21.0%. Here is how that is generated:</a:t>
                      </a:r>
                    </a:p>
                  </a:txBody>
                  <a:tcPr marT="45757" marB="457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373" name="Text Box 181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382000" cy="55086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47713" indent="-2905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3. Tax System Complexity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Problem #1. How to define “taxable income”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Examples:</a:t>
            </a:r>
          </a:p>
          <a:p>
            <a:pPr marL="747713" marR="0" lvl="2" indent="-2905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family with 5 children vs a single adult earning the same amount of income</a:t>
            </a:r>
          </a:p>
          <a:p>
            <a:pPr marL="747713" marR="0" lvl="2" indent="-2905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person with large medical expenses vs a person with no medical expenses earning the same amount of income</a:t>
            </a:r>
          </a:p>
          <a:p>
            <a:pPr marL="747713" marR="0" lvl="2" indent="-2905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person whose house is destroyed by a hurricane vs a person whose house is undamaged earning the same amount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Solution: Tax Deductions as a way of making tax rates fairer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II. THE LOGIC OF INCOME TAXES</a:t>
            </a:r>
          </a:p>
        </p:txBody>
      </p:sp>
    </p:spTree>
    <p:extLst>
      <p:ext uri="{BB962C8B-B14F-4D97-AF65-F5344CB8AC3E}">
        <p14:creationId xmlns:p14="http://schemas.microsoft.com/office/powerpoint/2010/main" val="148659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295400" y="2590800"/>
            <a:ext cx="6781800" cy="762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I. WHAT IS TAXATION?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382000" cy="55086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47713" indent="-2905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3. Tax System Complexity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Problem #1. How to define “taxable income”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Examples:</a:t>
            </a:r>
          </a:p>
          <a:p>
            <a:pPr marL="747713" marR="0" lvl="2" indent="-2905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family with 5 children vs a single adult earning the same amount of income</a:t>
            </a:r>
          </a:p>
          <a:p>
            <a:pPr marL="747713" marR="0" lvl="2" indent="-2905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person with large medical expenses vs a person with no medical expenses earning the same amount of income</a:t>
            </a:r>
          </a:p>
          <a:p>
            <a:pPr marL="747713" marR="0" lvl="2" indent="-2905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person whose house is destroyed by a hurricane vs a person whose house is undamaged earning the same amount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Solution: Tax Deductions as a way of making tax rates fairer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II. THE LOGIC OF INCOME TAXES</a:t>
            </a:r>
          </a:p>
        </p:txBody>
      </p:sp>
    </p:spTree>
    <p:extLst>
      <p:ext uri="{BB962C8B-B14F-4D97-AF65-F5344CB8AC3E}">
        <p14:creationId xmlns:p14="http://schemas.microsoft.com/office/powerpoint/2010/main" val="36690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382000" cy="55086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47713" indent="-2905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3. Tax System Complexity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Problem #1. How to define “taxable income”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Examples:</a:t>
            </a:r>
          </a:p>
          <a:p>
            <a:pPr marL="747713" marR="0" lvl="2" indent="-2905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family with 5 children vs a single adult earning the same amount of income</a:t>
            </a:r>
          </a:p>
          <a:p>
            <a:pPr marL="747713" marR="0" lvl="2" indent="-2905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person with large medical expenses vs a person with no medical expenses earning the same amount of income</a:t>
            </a:r>
          </a:p>
          <a:p>
            <a:pPr marL="747713" marR="0" lvl="2" indent="-2905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person whose house is destroyed by a hurricane vs a person whose house is undamaged earning the same amount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Solution: Tax Deductions as a way of making tax rates fairer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II. THE LOGIC OF INCOME TAXES</a:t>
            </a:r>
          </a:p>
        </p:txBody>
      </p:sp>
    </p:spTree>
    <p:extLst>
      <p:ext uri="{BB962C8B-B14F-4D97-AF65-F5344CB8AC3E}">
        <p14:creationId xmlns:p14="http://schemas.microsoft.com/office/powerpoint/2010/main" val="338975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382000" cy="55086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47713" indent="-2905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3. Tax System Complexity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Problem #1. How to define “taxable income”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Examples:</a:t>
            </a:r>
          </a:p>
          <a:p>
            <a:pPr marL="747713" marR="0" lvl="2" indent="-2905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family with 5 children vs a single adult earning the same amount of income</a:t>
            </a:r>
          </a:p>
          <a:p>
            <a:pPr marL="747713" marR="0" lvl="2" indent="-2905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person with large medical expenses vs a person with no medical expenses earning the same amount of income</a:t>
            </a:r>
          </a:p>
          <a:p>
            <a:pPr marL="747713" marR="0" lvl="2" indent="-2905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 person whose house is destroyed by a hurricane vs a person whose house is undamaged earning the same amount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Solution: Tax Deductions as a way of making tax rates fairer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II. THE LOGIC OF INCOME TAXES</a:t>
            </a:r>
          </a:p>
        </p:txBody>
      </p:sp>
    </p:spTree>
    <p:extLst>
      <p:ext uri="{BB962C8B-B14F-4D97-AF65-F5344CB8AC3E}">
        <p14:creationId xmlns:p14="http://schemas.microsoft.com/office/powerpoint/2010/main" val="392736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382000" cy="55086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47713" indent="-2905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3. Tax System Complexity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Problem #1. How to define “taxable income”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Examples:</a:t>
            </a:r>
          </a:p>
          <a:p>
            <a:pPr lvl="2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A family with 5 children vs a single adult earning the same amount of income</a:t>
            </a:r>
          </a:p>
          <a:p>
            <a:pPr lvl="2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A person with large medical expenses vs a person with no medical expenses earning the same amount of income</a:t>
            </a:r>
          </a:p>
          <a:p>
            <a:pPr lvl="2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A person whose house is destroyed by a hurricane vs a person whose house is undamaged earning the same amount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Solution: Tax Deductions as a way of making tax rates fairer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2400" y="457200"/>
            <a:ext cx="8839200" cy="594778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 tIns="182880" b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715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3. Tax System Complexity </a:t>
            </a:r>
          </a:p>
          <a:p>
            <a:pPr marL="1663700" marR="0" lvl="0" indent="-16637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Problem #2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Deductions are a policy tool to create incentives                        for people to do certain things in the public interest: </a:t>
            </a:r>
          </a:p>
          <a:p>
            <a:pPr marL="1663700" marR="0" lvl="0" indent="-16637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the problem of “tax expenditures”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Examples:</a:t>
            </a:r>
          </a:p>
          <a:p>
            <a:pPr marL="401638" marR="0" lvl="2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Green energy: tax breaks for individuals to weatherize their houses or for companies to invest in solar panels.</a:t>
            </a:r>
          </a:p>
          <a:p>
            <a:pPr marL="401638" marR="0" lvl="2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Home mortgage interest deduction: If you think home ownership is good public policy and you want to encourage people to buy their own homes, then the mortgage interest deduction is a way of funneling government revenues to help people buy homes.</a:t>
            </a:r>
          </a:p>
          <a:p>
            <a:pPr marL="401638" marR="0" lvl="2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Charitable contributions: If you give $10,000 and your marginal tax rate is 35%, you get back $3500 in tax refunds, so the contribution only really costs you $6,500. In effect 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government is giving the charity $3,500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II. THE LOGIC OF INCOME TAXES</a:t>
            </a:r>
          </a:p>
        </p:txBody>
      </p:sp>
    </p:spTree>
    <p:extLst>
      <p:ext uri="{BB962C8B-B14F-4D97-AF65-F5344CB8AC3E}">
        <p14:creationId xmlns:p14="http://schemas.microsoft.com/office/powerpoint/2010/main" val="58114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2400" y="457200"/>
            <a:ext cx="8839200" cy="594778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 tIns="182880" b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715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3. Tax System Complexity </a:t>
            </a:r>
          </a:p>
          <a:p>
            <a:pPr marL="1663700" marR="0" lvl="0" indent="-16637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Problem #2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Deductions are a policy tool to create incentives                        for people to do certain things in the public interest: </a:t>
            </a:r>
          </a:p>
          <a:p>
            <a:pPr marL="1663700" marR="0" lvl="0" indent="-16637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the problem of “tax expenditures”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Examples:</a:t>
            </a:r>
          </a:p>
          <a:p>
            <a:pPr marL="401638" marR="0" lvl="2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Green energy: tax breaks for individuals to weatherize their houses or for companies to invest in solar panels.</a:t>
            </a:r>
          </a:p>
          <a:p>
            <a:pPr marL="401638" marR="0" lvl="2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Home mortgage interest deduction: If you think home ownership is good public policy and you want to encourage people to buy their own homes, then the mortgage interest deduction is a way of funneling government revenues to help people buy homes.</a:t>
            </a:r>
          </a:p>
          <a:p>
            <a:pPr marL="401638" marR="0" lvl="2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Charitable contributions: If you give $10,000 and your marginal tax rate is 35%, you get back $3500 in tax refunds, so the contribution only really costs you $6,500. In effect 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government is giving the charity $3,500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II. THE LOGIC OF INCOME TAXES</a:t>
            </a:r>
          </a:p>
        </p:txBody>
      </p:sp>
    </p:spTree>
    <p:extLst>
      <p:ext uri="{BB962C8B-B14F-4D97-AF65-F5344CB8AC3E}">
        <p14:creationId xmlns:p14="http://schemas.microsoft.com/office/powerpoint/2010/main" val="384439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2400" y="457200"/>
            <a:ext cx="8839200" cy="594778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 tIns="182880" b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715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3. Tax System Complexity </a:t>
            </a:r>
          </a:p>
          <a:p>
            <a:pPr marL="1663700" marR="0" lvl="0" indent="-16637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Problem #2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Deductions are a policy tool to create incentives                        for people to do certain things in the public interest: </a:t>
            </a:r>
          </a:p>
          <a:p>
            <a:pPr marL="1663700" marR="0" lvl="0" indent="-16637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the problem of “tax expenditures”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Examples:</a:t>
            </a:r>
          </a:p>
          <a:p>
            <a:pPr marL="401638" marR="0" lvl="2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Green energy: tax breaks for individuals to weatherize their houses or for companies to invest in solar panels.</a:t>
            </a:r>
          </a:p>
          <a:p>
            <a:pPr marL="401638" marR="0" lvl="2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Home mortgage interest deduction: If you think home ownership is good public policy and you want to encourage people to buy their own homes, then the mortgage interest deduction is a way of funneling government revenues to help people buy homes.</a:t>
            </a:r>
          </a:p>
          <a:p>
            <a:pPr marL="401638" marR="0" lvl="2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Charitable contributions: If you give $10,000 and your marginal tax rate is 35%, you get back $3500 in tax refunds, so the contribution only really costs you $6,500. In effect 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government is giving the charity $3,500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II. THE LOGIC OF INCOME TAXES</a:t>
            </a:r>
          </a:p>
        </p:txBody>
      </p:sp>
    </p:spTree>
    <p:extLst>
      <p:ext uri="{BB962C8B-B14F-4D97-AF65-F5344CB8AC3E}">
        <p14:creationId xmlns:p14="http://schemas.microsoft.com/office/powerpoint/2010/main" val="162684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2400" y="457200"/>
            <a:ext cx="8839200" cy="594778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 tIns="182880" b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715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3. Tax System Complexity </a:t>
            </a:r>
          </a:p>
          <a:p>
            <a:pPr marL="1663700" indent="-1663700"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Problem #2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. Deductions are a policy tool to create incentives                        </a:t>
            </a:r>
            <a:r>
              <a:rPr lang="en-US" sz="2400" b="1" dirty="0">
                <a:latin typeface="Times New Roman" pitchFamily="18" charset="0"/>
              </a:rPr>
              <a:t>for people to do certain things in the public interest: </a:t>
            </a:r>
          </a:p>
          <a:p>
            <a:pPr marL="1663700" indent="-1663700" eaLnBrk="1" hangingPunct="1">
              <a:spcBef>
                <a:spcPts val="0"/>
              </a:spcBef>
              <a:defRPr/>
            </a:pPr>
            <a:r>
              <a:rPr lang="en-US" sz="2400" b="1" dirty="0">
                <a:latin typeface="Times New Roman" pitchFamily="18" charset="0"/>
              </a:rPr>
              <a:t>	the problem of “tax expenditures”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Examples:</a:t>
            </a:r>
          </a:p>
          <a:p>
            <a:pPr marL="401638" lvl="2" eaLnBrk="1" hangingPunct="1">
              <a:spcBef>
                <a:spcPts val="0"/>
              </a:spcBef>
              <a:spcAft>
                <a:spcPts val="900"/>
              </a:spcAft>
              <a:buFontTx/>
              <a:buChar char="•"/>
              <a:defRPr/>
            </a:pP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</a:rPr>
              <a:t>Green energy: tax breaks for individuals to weatherize their houses or for companies to invest in solar panels.</a:t>
            </a:r>
          </a:p>
          <a:p>
            <a:pPr marL="401638" lvl="2" eaLnBrk="1" hangingPunct="1">
              <a:spcBef>
                <a:spcPts val="0"/>
              </a:spcBef>
              <a:spcAft>
                <a:spcPts val="900"/>
              </a:spcAft>
              <a:buFontTx/>
              <a:buChar char="•"/>
              <a:defRPr/>
            </a:pP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</a:rPr>
              <a:t>Home mortgage interest deduction: If you think home ownership is good public policy and you want to encourage people to buy their own homes, then the mortgage interest deduction is a way of funneling government revenues to help people buy homes.</a:t>
            </a:r>
          </a:p>
          <a:p>
            <a:pPr marL="401638" lvl="2" eaLnBrk="1" hangingPunct="1">
              <a:spcBef>
                <a:spcPts val="0"/>
              </a:spcBef>
              <a:buFontTx/>
              <a:buChar char="•"/>
              <a:defRPr/>
            </a:pP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</a:rPr>
              <a:t>Charitable contributions: If you give $10,000 and your marginal tax rate is 35%, you get back $3500 in tax refunds, so the contribution only really </a:t>
            </a: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</a:rPr>
              <a:t>costs you </a:t>
            </a: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</a:rPr>
              <a:t>$6,500. In effect </a:t>
            </a:r>
            <a:r>
              <a:rPr lang="en-US" sz="2200" i="1" dirty="0" smtClean="0">
                <a:solidFill>
                  <a:srgbClr val="000000"/>
                </a:solidFill>
                <a:latin typeface="Times New Roman" pitchFamily="18" charset="0"/>
              </a:rPr>
              <a:t>the government is giving the charity $3,500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. </a:t>
            </a:r>
            <a:endParaRPr lang="en-US" sz="24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04800" y="449263"/>
            <a:ext cx="8610600" cy="61563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182880" tIns="91440" rIns="182880" bIns="18288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715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CHARITABLE DONATIONS</a:t>
            </a:r>
          </a:p>
          <a:p>
            <a:pPr marL="457200" indent="0" eaLnBrk="1" hangingPunct="1">
              <a:spcBef>
                <a:spcPts val="0"/>
              </a:spcBef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Two ways the government can allocate money to various kinds of nonprofit activity in the public interest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1. Set up a government agency, allocate funds to that agency, institute a bureaucratic procedure for giving out grants. Examples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</a:rPr>
              <a:t>: National Science Foundation, National Endowment for the Humanities, National Endowment for the Arts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2. Allow tax deductions for individual contributions to nonprofit organizations. This is a form of highly decentralized participatory government spending: the people directly decide how to allocate public funds. </a:t>
            </a:r>
          </a:p>
          <a:p>
            <a:pPr indent="0" eaLnBrk="1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This is the way government spends billions of dollars a year on religion: tax expenditures for church donations (in addition to churches not paying taxes).	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04800" y="449263"/>
            <a:ext cx="8610600" cy="61563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182880" tIns="91440" rIns="182880" bIns="18288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715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CHARITABLE DONATIONS</a:t>
            </a:r>
          </a:p>
          <a:p>
            <a:pPr marL="457200" indent="0" eaLnBrk="1" hangingPunct="1">
              <a:spcBef>
                <a:spcPts val="0"/>
              </a:spcBef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Two ways the government can allocate money to various kinds of nonprofit activity in the public interest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1. Set up a government agency, allocate funds to that agency, institute a bureaucratic procedure for giving out grants. Examples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: National Science Foundation, National Endowment for the Humanities, National Endowment for the Arts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2. Allow tax deductions for individual contributions to nonprofit organizations. This is a form of highly decentralized participatory government spending: the people directly decide how to allocate public funds. </a:t>
            </a:r>
          </a:p>
          <a:p>
            <a:pPr indent="0" eaLnBrk="1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This is the way government spends billions of dollars a year on religion: tax expenditures for church donations (in addition to churches not paying taxes).	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0"/>
            <a:ext cx="21336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I. WHAT IS TAXATION?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09600" y="1371600"/>
            <a:ext cx="8077200" cy="21240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</a:rPr>
              <a:t>Answer #1: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Taxes = the public taking from the private</a:t>
            </a:r>
            <a:r>
              <a:rPr lang="en-US" altLang="en-US" sz="2400" b="1" dirty="0"/>
              <a:t>.</a:t>
            </a:r>
            <a:endParaRPr lang="en-US" altLang="en-US" sz="24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People earn income through private economic activity. This income belongs to them. Taxation is the government  taking money away from citizens and using it to pay for government activities. 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Extreme version: </a:t>
            </a:r>
            <a:r>
              <a:rPr lang="en-US" altLang="en-US" sz="2400" i="1" dirty="0">
                <a:latin typeface="Times New Roman" panose="02020603050405020304" pitchFamily="18" charset="0"/>
              </a:rPr>
              <a:t>T</a:t>
            </a:r>
            <a:r>
              <a:rPr lang="en-US" altLang="en-US" sz="2400" i="1" dirty="0" smtClean="0">
                <a:latin typeface="Times New Roman" panose="02020603050405020304" pitchFamily="18" charset="0"/>
              </a:rPr>
              <a:t>axation is theft.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609600" y="685800"/>
            <a:ext cx="8077200" cy="523875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1. What is Taxation: Two Answers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04800" y="449263"/>
            <a:ext cx="8610600" cy="626325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182880" tIns="91440" rIns="182880" bIns="18288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715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CHARITABLE DONATIONS</a:t>
            </a:r>
          </a:p>
          <a:p>
            <a:pPr marL="457200" indent="0" eaLnBrk="1" hangingPunct="1">
              <a:spcBef>
                <a:spcPts val="0"/>
              </a:spcBef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Two ways the government can allocate money to various kinds of nonprofit activity in the public interest </a:t>
            </a:r>
          </a:p>
          <a:p>
            <a:pPr marL="457200" indent="-457200" eaLnBrk="1" hangingPunct="1">
              <a:spcBef>
                <a:spcPct val="50000"/>
              </a:spcBef>
              <a:buAutoNum type="arabicPeriod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Set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up a government agency, allocate funds to that agency, institute a bureaucratic procedure for giving out grants. </a:t>
            </a:r>
            <a:endParaRPr lang="en-US" sz="24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741363" lvl="3" indent="0" eaLnBrk="1" hangingPunct="1">
              <a:spcBef>
                <a:spcPts val="600"/>
              </a:spcBef>
              <a:defRPr/>
            </a:pPr>
            <a:r>
              <a:rPr lang="en-US" sz="2200" b="1" dirty="0" smtClean="0">
                <a:solidFill>
                  <a:srgbClr val="000000"/>
                </a:solidFill>
                <a:latin typeface="Times New Roman" pitchFamily="18" charset="0"/>
              </a:rPr>
              <a:t>Examples</a:t>
            </a: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</a:rPr>
              <a:t>: National Science Foundation, National Endowment for the Humanities, National Endowment for the Arts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2. Allow tax deductions for individual contributions to nonprofit organizations. This is a form of highly decentralized participatory government spending: the people directly decide how to allocate public funds. </a:t>
            </a:r>
          </a:p>
          <a:p>
            <a:pPr lvl="1" indent="0" eaLnBrk="1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Example: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This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is the way government spends billions of dollars a year on religion: tax expenditures for church donations (in addition to churches not paying taxes).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2400" y="1447800"/>
            <a:ext cx="8763000" cy="381635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182880" tIns="274320" rIns="182880" b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715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THE PROBLEM WITH CHARITABLE DONATIONS</a:t>
            </a:r>
          </a:p>
          <a:p>
            <a:pPr marL="457200" indent="0" eaLnBrk="1" hangingPunct="1">
              <a:spcBef>
                <a:spcPts val="0"/>
              </a:spcBef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The richer you are the more you are in a position to “vote” for government spending on things you like. </a:t>
            </a:r>
          </a:p>
          <a:p>
            <a:pPr marL="457200" indent="0" eaLnBrk="1" hangingPunct="1">
              <a:spcBef>
                <a:spcPts val="0"/>
              </a:spcBef>
              <a:defRPr/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0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Alternative:</a:t>
            </a:r>
          </a:p>
          <a:p>
            <a:pPr marL="977900" indent="0" eaLnBrk="1" hangingPunct="1">
              <a:spcBef>
                <a:spcPts val="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“Non-refundable tax credit” targeted for specific purposes: everyone gets the same amount to allocate to non-profit purposes in civil society. 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2400" y="1447800"/>
            <a:ext cx="8763000" cy="381635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182880" tIns="274320" rIns="182880" b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715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THE PROBLEM WITH CHARITABLE DONATIONS</a:t>
            </a:r>
          </a:p>
          <a:p>
            <a:pPr marL="457200" indent="0" eaLnBrk="1" hangingPunct="1">
              <a:spcBef>
                <a:spcPts val="0"/>
              </a:spcBef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The richer you are the more you are in a position to “vote” for government spending on things you like. </a:t>
            </a:r>
          </a:p>
          <a:p>
            <a:pPr marL="457200" indent="0" eaLnBrk="1" hangingPunct="1">
              <a:spcBef>
                <a:spcPts val="0"/>
              </a:spcBef>
              <a:defRPr/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0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Alternative:</a:t>
            </a:r>
          </a:p>
          <a:p>
            <a:pPr marL="977900" indent="0" eaLnBrk="1" hangingPunct="1">
              <a:spcBef>
                <a:spcPts val="0"/>
              </a:spcBef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“Non-refundable tax credit” targeted for specific purposes: everyone gets the same amount to allocate to non-profit purposes in civil society. 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2400" y="474663"/>
            <a:ext cx="8763000" cy="57864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715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3. Tax System Complexity </a:t>
            </a:r>
          </a:p>
          <a:p>
            <a:pPr marL="1663700" indent="-1663700"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Problem #3. Deductions that 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</a:rPr>
              <a:t>reduce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 the fairness of taxation – the problem of “loopholes”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Examples:</a:t>
            </a:r>
          </a:p>
          <a:p>
            <a:pPr lvl="2" eaLnBrk="1" hangingPunct="1">
              <a:spcBef>
                <a:spcPct val="25000"/>
              </a:spcBef>
              <a:buFontTx/>
              <a:buChar char="•"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</a:rPr>
              <a:t>Home mortgage interest deductions: A rich person with a million dollar mortgage on an expensive house and a $10,000/month interest and a marginal tax rate of  35%, saves $3,500 a month, or $42,000/year. Working class person who buys a home with a $100,000 mortgage with a $1,000/month interest payment and only a 15% marginal tax rate, saves $150/month, or $1800/year.  The rich person’s house costs ten times more, but the subsidy is over 23 times more.</a:t>
            </a:r>
          </a:p>
          <a:p>
            <a:pPr lvl="2" eaLnBrk="1" hangingPunct="1">
              <a:spcBef>
                <a:spcPct val="25000"/>
              </a:spcBef>
              <a:buFontTx/>
              <a:buChar char="•"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</a:rPr>
              <a:t>Corporations can count as “business expenses” all sorts of things which are disguised forms of consumption for executives: company cars, private corporate jets, corporate meetings in Hawaii resorts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2400" y="474663"/>
            <a:ext cx="8763000" cy="57864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715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3. Tax System Complexity </a:t>
            </a:r>
          </a:p>
          <a:p>
            <a:pPr marL="1663700" indent="-1663700"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Problem #3. Deductions that 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</a:rPr>
              <a:t>reduce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 the fairness of taxation – the problem of “loopholes”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Examples:</a:t>
            </a:r>
          </a:p>
          <a:p>
            <a:pPr lvl="2" eaLnBrk="1" hangingPunct="1">
              <a:spcBef>
                <a:spcPct val="25000"/>
              </a:spcBef>
              <a:buFontTx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Home mortgage interest deductions: A rich person with a million dollar mortgage on an expensive house and a $10,000/month interest and a marginal tax rate of  35%, saves $3,500 a month, or $42,000/year. Working class person who buys a home with a $100,000 mortgage with a $1,000/month interest payment and only a 15% marginal tax rate, saves $150/month, or $1800/year.  The rich person’s house costs ten times more, but the subsidy is over 23 times more.</a:t>
            </a:r>
          </a:p>
          <a:p>
            <a:pPr lvl="2" eaLnBrk="1" hangingPunct="1">
              <a:spcBef>
                <a:spcPct val="25000"/>
              </a:spcBef>
              <a:buFontTx/>
              <a:buChar char="•"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</a:rPr>
              <a:t>Corporations can count as “business expenses” all sorts of things which are disguised forms of consumption for executives: company cars, private corporate jets, corporate meetings in Hawaii resorts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2400" y="474663"/>
            <a:ext cx="8763000" cy="57864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715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3. Tax System Complexity </a:t>
            </a:r>
          </a:p>
          <a:p>
            <a:pPr marL="1663700" indent="-1663700"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Problem #3. Deductions that 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</a:rPr>
              <a:t>reduce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 the fairness of taxation – the problem of “loopholes”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Examples:</a:t>
            </a:r>
          </a:p>
          <a:p>
            <a:pPr lvl="2" eaLnBrk="1" hangingPunct="1">
              <a:spcBef>
                <a:spcPct val="25000"/>
              </a:spcBef>
              <a:buFontTx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Home mortgage interest deductions: A rich person with a million dollar mortgage on an expensive house and a $10,000/month interest and a marginal tax rate of  35%, saves $3,500 a month, or $42,000/year. Working class person who buys a home with a $100,000 mortgage with a $1,000/month interest payment and only a 15% marginal tax rate, saves $150/month, or $1800/year.  The rich person’s house costs ten times more, but the subsidy is over 23 times more.</a:t>
            </a:r>
          </a:p>
          <a:p>
            <a:pPr lvl="2" eaLnBrk="1" hangingPunct="1">
              <a:spcBef>
                <a:spcPct val="25000"/>
              </a:spcBef>
              <a:buFontTx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Corporations can count as “business expenses” all sorts of things which are disguised forms of consumption for executives: company cars, private corporate jets, corporate meetings in Hawaii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resorts.</a:t>
            </a:r>
            <a:endParaRPr lang="en-US" sz="20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838200" y="2590800"/>
            <a:ext cx="7620000" cy="14319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Myths &amp; Realities about taxes in the 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8" name="Text Box 580"/>
          <p:cNvSpPr txBox="1">
            <a:spLocks noChangeArrowheads="1"/>
          </p:cNvSpPr>
          <p:nvPr/>
        </p:nvSpPr>
        <p:spPr bwMode="auto">
          <a:xfrm>
            <a:off x="0" y="0"/>
            <a:ext cx="2971800" cy="274638"/>
          </a:xfrm>
          <a:prstGeom prst="rect">
            <a:avLst/>
          </a:prstGeom>
          <a:solidFill>
            <a:srgbClr val="333399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MYTHS &amp; REALITIES OF TAXES</a:t>
            </a:r>
          </a:p>
        </p:txBody>
      </p:sp>
      <p:sp>
        <p:nvSpPr>
          <p:cNvPr id="57347" name="Text Box 581"/>
          <p:cNvSpPr txBox="1">
            <a:spLocks noChangeArrowheads="1"/>
          </p:cNvSpPr>
          <p:nvPr/>
        </p:nvSpPr>
        <p:spPr bwMode="auto">
          <a:xfrm>
            <a:off x="0" y="21272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bg1"/>
                </a:solidFill>
              </a:rPr>
              <a:t>1. Are taxes high in the US? (2010 data)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47700" y="674688"/>
          <a:ext cx="7848599" cy="5943600"/>
        </p:xfrm>
        <a:graphic>
          <a:graphicData uri="http://schemas.openxmlformats.org/drawingml/2006/table">
            <a:tbl>
              <a:tblPr firstRow="1" firstCol="1" bandRow="1"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3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5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mbria"/>
                          <a:ea typeface="Times New Roman"/>
                          <a:cs typeface="Arial"/>
                        </a:rPr>
                        <a:t>Total </a:t>
                      </a: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tax revenue as percentage of gross domestic product, 2010 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544"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Denmark 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C5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47.6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C5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Spain 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32.3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84"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Sweden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5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45.5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5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Poland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mbria"/>
                          <a:ea typeface="Times New Roman"/>
                          <a:cs typeface="Arial"/>
                        </a:rPr>
                        <a:t>31.7</a:t>
                      </a:r>
                      <a:endParaRPr lang="en-US" sz="24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779"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Belgium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43.5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New Zealand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mbria"/>
                          <a:ea typeface="Times New Roman"/>
                          <a:cs typeface="Arial"/>
                        </a:rPr>
                        <a:t>31.5</a:t>
                      </a:r>
                      <a:endParaRPr lang="en-US" sz="24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779"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Italy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42.9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Portugal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mbria"/>
                          <a:ea typeface="Times New Roman"/>
                          <a:cs typeface="Arial"/>
                        </a:rPr>
                        <a:t>31.3</a:t>
                      </a:r>
                      <a:endParaRPr lang="en-US" sz="24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779"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Norway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42.9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Canada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5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31.0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5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779"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France 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42.9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Greece  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mbria"/>
                          <a:ea typeface="Times New Roman"/>
                          <a:cs typeface="Arial"/>
                        </a:rPr>
                        <a:t>30.9</a:t>
                      </a:r>
                      <a:endParaRPr lang="en-US" sz="24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779"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Finland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42.5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Switzerland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mbria"/>
                          <a:ea typeface="Times New Roman"/>
                          <a:cs typeface="Arial"/>
                        </a:rPr>
                        <a:t>28.1</a:t>
                      </a:r>
                      <a:endParaRPr lang="en-US" sz="24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779"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Netherlands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38.7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Japan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mbria"/>
                          <a:ea typeface="Times New Roman"/>
                          <a:cs typeface="Arial"/>
                        </a:rPr>
                        <a:t>27.6</a:t>
                      </a:r>
                      <a:endParaRPr lang="en-US" sz="24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779"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Hungary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37.9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Turkey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mbria"/>
                          <a:ea typeface="Times New Roman"/>
                          <a:cs typeface="Arial"/>
                        </a:rPr>
                        <a:t>25.7</a:t>
                      </a:r>
                      <a:endParaRPr lang="en-US" sz="24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779"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mbria"/>
                          <a:ea typeface="Times New Roman"/>
                          <a:cs typeface="Arial"/>
                        </a:rPr>
                        <a:t>Slovenia</a:t>
                      </a:r>
                      <a:endParaRPr lang="en-US" sz="24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37.5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Australia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mbria"/>
                          <a:ea typeface="Times New Roman"/>
                          <a:cs typeface="Arial"/>
                        </a:rPr>
                        <a:t>25.6</a:t>
                      </a:r>
                      <a:endParaRPr lang="en-US" sz="24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2779"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mbria"/>
                          <a:ea typeface="Times New Roman"/>
                          <a:cs typeface="Arial"/>
                        </a:rPr>
                        <a:t>Luxembourg</a:t>
                      </a:r>
                      <a:endParaRPr lang="en-US" sz="24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37.1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Korea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mbria"/>
                          <a:ea typeface="Times New Roman"/>
                          <a:cs typeface="Arial"/>
                        </a:rPr>
                        <a:t>25.1</a:t>
                      </a:r>
                      <a:endParaRPr lang="en-US" sz="24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2779"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mbria"/>
                          <a:ea typeface="Times New Roman"/>
                          <a:cs typeface="Arial"/>
                        </a:rPr>
                        <a:t>Germany </a:t>
                      </a:r>
                      <a:endParaRPr lang="en-US" sz="24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36.1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63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United States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24.8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2779"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mbria"/>
                          <a:ea typeface="Times New Roman"/>
                          <a:cs typeface="Arial"/>
                        </a:rPr>
                        <a:t>Iceland</a:t>
                      </a:r>
                      <a:endParaRPr lang="en-US" sz="24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35.2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63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Chile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19.6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2779"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mbria"/>
                          <a:ea typeface="Times New Roman"/>
                          <a:cs typeface="Arial"/>
                        </a:rPr>
                        <a:t>United Kingdom</a:t>
                      </a:r>
                      <a:endParaRPr lang="en-US" sz="24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34.9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Mexico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mbria"/>
                          <a:ea typeface="Times New Roman"/>
                          <a:cs typeface="Arial"/>
                        </a:rPr>
                        <a:t>18.8</a:t>
                      </a:r>
                      <a:endParaRPr lang="en-US" sz="2400" b="1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2779"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Israel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32.4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0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2763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OECD-Total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5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Times New Roman"/>
                          <a:cs typeface="Arial"/>
                        </a:rPr>
                        <a:t>33.8</a:t>
                      </a:r>
                      <a:endParaRPr lang="en-US" sz="2400" b="1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C5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32"/>
          <p:cNvSpPr txBox="1">
            <a:spLocks noChangeArrowheads="1"/>
          </p:cNvSpPr>
          <p:nvPr/>
        </p:nvSpPr>
        <p:spPr bwMode="auto">
          <a:xfrm>
            <a:off x="2209800" y="266700"/>
            <a:ext cx="487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bg1"/>
                </a:solidFill>
              </a:rPr>
              <a:t>2. Are taxes fair in the US?</a:t>
            </a:r>
          </a:p>
        </p:txBody>
      </p:sp>
      <p:sp>
        <p:nvSpPr>
          <p:cNvPr id="3205" name="Text Box 133"/>
          <p:cNvSpPr txBox="1">
            <a:spLocks noChangeArrowheads="1"/>
          </p:cNvSpPr>
          <p:nvPr/>
        </p:nvSpPr>
        <p:spPr bwMode="auto">
          <a:xfrm>
            <a:off x="0" y="0"/>
            <a:ext cx="2971800" cy="274638"/>
          </a:xfrm>
          <a:prstGeom prst="rect">
            <a:avLst/>
          </a:prstGeom>
          <a:solidFill>
            <a:srgbClr val="333399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MYTHS &amp; REALITIES OF TAXES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2350293" y="3315494"/>
            <a:ext cx="5943600" cy="4016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State &amp; Local taxes as % of family income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914400" y="1066800"/>
          <a:ext cx="7848599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838200" y="2286000"/>
            <a:ext cx="7620000" cy="14319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IV. The Attack on the Affirmative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0"/>
            <a:ext cx="21336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I. WHAT IS TAXATION?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609600" y="1371600"/>
            <a:ext cx="8077200" cy="21240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Answer #1: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Taxes = the public taking from the private</a:t>
            </a:r>
            <a:r>
              <a:rPr lang="en-US" altLang="en-US" sz="2400" b="1"/>
              <a:t>.</a:t>
            </a:r>
            <a:endParaRPr lang="en-US" altLang="en-US" sz="24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People earn income through private economic activity. This income belongs to them. Taxation is the government  taking money away from citizens and using it to pay for government activities.</a:t>
            </a:r>
            <a:r>
              <a:rPr lang="en-US" altLang="en-US" sz="2400" b="1"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</a:rPr>
              <a:t>Extreme version: </a:t>
            </a:r>
            <a:r>
              <a:rPr lang="en-US" altLang="en-US" sz="2400" i="1">
                <a:latin typeface="Times New Roman" panose="02020603050405020304" pitchFamily="18" charset="0"/>
              </a:rPr>
              <a:t>Taxation is theft.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7200" y="3657600"/>
            <a:ext cx="8382000" cy="249299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628900" indent="-2628900"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latin typeface="Times New Roman" pitchFamily="18" charset="0"/>
              </a:rPr>
              <a:t>Answer #2: Taxes = The d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ivision of total income into public and private shares.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dirty="0" smtClean="0">
                <a:latin typeface="Times New Roman" pitchFamily="18" charset="0"/>
              </a:rPr>
              <a:t>The total economic pie is produced through </a:t>
            </a:r>
            <a:r>
              <a:rPr lang="en-US" sz="2400" dirty="0" smtClean="0">
                <a:latin typeface="Times New Roman" pitchFamily="18" charset="0"/>
              </a:rPr>
              <a:t>complex, cooperative,  </a:t>
            </a:r>
            <a:r>
              <a:rPr lang="en-US" sz="2400" dirty="0" smtClean="0">
                <a:latin typeface="Times New Roman" pitchFamily="18" charset="0"/>
              </a:rPr>
              <a:t>interdependent economic activities. </a:t>
            </a:r>
            <a:r>
              <a:rPr lang="en-US" sz="2400" dirty="0" smtClean="0">
                <a:latin typeface="Times New Roman" pitchFamily="18" charset="0"/>
              </a:rPr>
              <a:t>This pie needs to be divided up between public purposes and private purposes. Taxation is the way of accomplishing this in a capitalist economy.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09600" y="685800"/>
            <a:ext cx="8077200" cy="523875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</a:rPr>
              <a:t>1. What is Taxation: Two Answers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609600" y="609600"/>
            <a:ext cx="7772400" cy="543083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b="1">
                <a:latin typeface="Times New Roman" panose="02020603050405020304" pitchFamily="18" charset="0"/>
              </a:rPr>
              <a:t>Definition of the </a:t>
            </a:r>
            <a:r>
              <a:rPr lang="en-US" altLang="en-US" sz="2800" b="1" i="1">
                <a:latin typeface="Times New Roman" panose="02020603050405020304" pitchFamily="18" charset="0"/>
              </a:rPr>
              <a:t>Affirmative State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i="1"/>
              <a:t>	</a:t>
            </a:r>
            <a:r>
              <a:rPr lang="en-US" altLang="en-US" sz="2400" b="1" i="1">
                <a:latin typeface="Times New Roman" panose="02020603050405020304" pitchFamily="18" charset="0"/>
              </a:rPr>
              <a:t>A  state that provides a wide range of public goods and plays active role in solving social problems and advancing public purposes.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Examples of affirmative state activities:</a:t>
            </a:r>
          </a:p>
          <a:p>
            <a:pPr lvl="1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Education: K-12, higher education, life-long learning, skill retraining</a:t>
            </a:r>
          </a:p>
          <a:p>
            <a:pPr lvl="1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Building infrastructure like roads, sewers, high speed rail</a:t>
            </a:r>
          </a:p>
          <a:p>
            <a:pPr lvl="1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Providing health care and preventive health</a:t>
            </a:r>
          </a:p>
          <a:p>
            <a:pPr lvl="1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Proving eldercare and daycare for preschool children</a:t>
            </a:r>
          </a:p>
          <a:p>
            <a:pPr lvl="1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Public safety</a:t>
            </a:r>
          </a:p>
          <a:p>
            <a:pPr lvl="1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Subsidies for the arts and recreation</a:t>
            </a:r>
          </a:p>
          <a:p>
            <a:pPr lvl="1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Regulations of: pollution, health and safety in the workplace; food quality and product safety; truthful advertising.</a:t>
            </a:r>
          </a:p>
          <a:p>
            <a:pPr lvl="1" eaLnBrk="1" hangingPunct="1"/>
            <a:endParaRPr lang="en-US" altLang="en-US" sz="2000" b="1">
              <a:latin typeface="Times New Roman" panose="02020603050405020304" pitchFamily="18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0" y="0"/>
            <a:ext cx="38862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THE ATTACK ON THE AFFIRMATIVE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609600" y="609600"/>
            <a:ext cx="7772400" cy="543083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Definition of the </a:t>
            </a: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Affirmative State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i="1">
                <a:solidFill>
                  <a:srgbClr val="000000"/>
                </a:solidFill>
              </a:rPr>
              <a:t>	</a:t>
            </a:r>
            <a:r>
              <a:rPr lang="en-US" altLang="en-US" sz="2400" b="1" i="1">
                <a:solidFill>
                  <a:srgbClr val="000000"/>
                </a:solidFill>
                <a:latin typeface="Times New Roman" panose="02020603050405020304" pitchFamily="18" charset="0"/>
              </a:rPr>
              <a:t>A  state that provides a wide range of public goods and plays active role in solving social problems and advancing public purposes.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Examples of affirmative state activities:</a:t>
            </a:r>
          </a:p>
          <a:p>
            <a:pPr lvl="1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Education: K-12, higher education, life-long learning, skill retraining</a:t>
            </a:r>
          </a:p>
          <a:p>
            <a:pPr lvl="1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Building infrastructure like roads, sewers, high speed rail</a:t>
            </a:r>
          </a:p>
          <a:p>
            <a:pPr lvl="1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Providing health care and preventive health</a:t>
            </a:r>
          </a:p>
          <a:p>
            <a:pPr lvl="1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Proving eldercare and daycare for preschool children</a:t>
            </a:r>
          </a:p>
          <a:p>
            <a:pPr lvl="1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Public safety</a:t>
            </a:r>
          </a:p>
          <a:p>
            <a:pPr lvl="1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Subsidies for the arts and recreation</a:t>
            </a:r>
          </a:p>
          <a:p>
            <a:pPr lvl="1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Regulations of pollution, health and safety in the workplace; food quality and product safety; truthful advertising.</a:t>
            </a:r>
          </a:p>
          <a:p>
            <a:pPr lvl="1" eaLnBrk="1" hangingPunct="1"/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0" y="0"/>
            <a:ext cx="38862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THE ATTACK ON THE AFFIRMATIVE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609600" y="609600"/>
            <a:ext cx="7772400" cy="5308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274320" tIns="182880" r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 eaLnBrk="1" hangingPunct="1"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2. Core defenses of the 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</a:rPr>
              <a:t>Affirmative State</a:t>
            </a:r>
          </a:p>
          <a:p>
            <a:pPr marL="0" indent="0"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(1). Democracy as a value: the issue here is the appropriate </a:t>
            </a:r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</a:rPr>
              <a:t>scope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 of state activity for a robust democratic society</a:t>
            </a:r>
          </a:p>
          <a:p>
            <a:pPr marL="0" indent="0"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(2). Expansive public goods and economic regulation are necessary for the values of efficiency, prosperity, and fairness.</a:t>
            </a:r>
          </a:p>
          <a:p>
            <a:pPr marL="0" indent="0"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(3). The value of freedom – understood as positive freedom – also requires an affirmative state.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i="1" dirty="0" smtClean="0">
                <a:solidFill>
                  <a:srgbClr val="000000"/>
                </a:solidFill>
              </a:rPr>
              <a:t>	</a:t>
            </a:r>
            <a:endParaRPr lang="en-US" sz="20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0" y="0"/>
            <a:ext cx="38862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THE ATTACK ON THE AFFIRMATIVE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609600" y="609600"/>
            <a:ext cx="7772400" cy="5308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274320" tIns="182880" r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 eaLnBrk="1" hangingPunct="1"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2. Core defenses of the 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</a:rPr>
              <a:t>Affirmative State</a:t>
            </a:r>
          </a:p>
          <a:p>
            <a:pPr marL="0" indent="0"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(1). Democracy as a value: the issue here is the appropriate </a:t>
            </a: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</a:rPr>
              <a:t>scope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 of state activity for a robust democratic society</a:t>
            </a:r>
          </a:p>
          <a:p>
            <a:pPr marL="0" indent="0"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(2). Expansive public goods and economic regulation are necessary for the values of efficiency, prosperity, and fairness.</a:t>
            </a:r>
          </a:p>
          <a:p>
            <a:pPr marL="0" indent="0"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(3). The value of freedom – understood as positive freedom – also requires an affirmative state.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i="1" dirty="0" smtClean="0">
                <a:solidFill>
                  <a:srgbClr val="000000"/>
                </a:solidFill>
              </a:rPr>
              <a:t>	</a:t>
            </a:r>
            <a:endParaRPr lang="en-US" sz="20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0" y="0"/>
            <a:ext cx="38862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THE ATTACK ON THE AFFIRMATIVE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609600" y="609600"/>
            <a:ext cx="7772400" cy="5308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274320" tIns="182880" r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 eaLnBrk="1" hangingPunct="1"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2. Core defenses of the 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</a:rPr>
              <a:t>Affirmative State</a:t>
            </a:r>
          </a:p>
          <a:p>
            <a:pPr marL="0" indent="0"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(1). Democracy as a value: the issue here is the appropriate </a:t>
            </a: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</a:rPr>
              <a:t>scope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 of state activity for a robust democratic society</a:t>
            </a:r>
          </a:p>
          <a:p>
            <a:pPr marL="0" indent="0"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(2). Expansive public goods and economic regulation are necessary for the values of efficiency, prosperity, and fairness.</a:t>
            </a:r>
          </a:p>
          <a:p>
            <a:pPr marL="0" indent="0"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(3). The value of freedom – understood as positive freedom – also requires an affirmative state.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i="1" dirty="0" smtClean="0">
                <a:solidFill>
                  <a:srgbClr val="000000"/>
                </a:solidFill>
              </a:rPr>
              <a:t>	</a:t>
            </a:r>
            <a:endParaRPr lang="en-US" sz="20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0" y="0"/>
            <a:ext cx="38862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THE ATTACK ON THE AFFIRMATIVE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609600" y="609600"/>
            <a:ext cx="7772400" cy="5308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274320" tIns="182880" rIns="27432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 eaLnBrk="1" hangingPunct="1"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2. Core defenses of the 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</a:rPr>
              <a:t>Affirmative State</a:t>
            </a:r>
          </a:p>
          <a:p>
            <a:pPr marL="0" indent="0"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(1). Democracy as a value: the issue here is the appropriate </a:t>
            </a: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</a:rPr>
              <a:t>scope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 of state activity for a robust democratic society</a:t>
            </a:r>
          </a:p>
          <a:p>
            <a:pPr marL="0" indent="0"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(2). Expansive public goods and economic regulation are necessary for the values of efficiency, prosperity, and fairness.</a:t>
            </a:r>
          </a:p>
          <a:p>
            <a:pPr marL="0" indent="0"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(3). The value of freedom – understood as positive freedom – also requires an affirmative state.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i="1" dirty="0" smtClean="0">
                <a:solidFill>
                  <a:srgbClr val="000000"/>
                </a:solidFill>
              </a:rPr>
              <a:t>	</a:t>
            </a:r>
            <a:endParaRPr lang="en-US" sz="20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0" y="0"/>
            <a:ext cx="38862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THE ATTACK ON THE AFFIRMATIVE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610600" cy="52625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182880" rIns="182880" bIns="274320">
            <a:spAutoFit/>
          </a:bodyPr>
          <a:lstStyle/>
          <a:p>
            <a:pPr marL="800100" lvl="1" indent="-342900">
              <a:spcAft>
                <a:spcPts val="1200"/>
              </a:spcAft>
              <a:defRPr/>
            </a:pPr>
            <a:r>
              <a:rPr lang="en-US" sz="2800" b="1" dirty="0">
                <a:latin typeface="Times New Roman" pitchFamily="18" charset="0"/>
              </a:rPr>
              <a:t>3. </a:t>
            </a:r>
            <a:r>
              <a:rPr lang="en-US" sz="2800" b="1" dirty="0">
                <a:latin typeface="Times New Roman" pitchFamily="18" charset="0"/>
              </a:rPr>
              <a:t>Three-pronged attack on the Affirmative State</a:t>
            </a:r>
          </a:p>
          <a:p>
            <a:pPr marL="914400" lvl="1" indent="-457200">
              <a:buFontTx/>
              <a:buAutoNum type="arabicParenBoth"/>
              <a:defRPr/>
            </a:pPr>
            <a:r>
              <a:rPr lang="en-US" sz="2400" b="1" u="sng" dirty="0">
                <a:latin typeface="Times New Roman" pitchFamily="18" charset="0"/>
              </a:rPr>
              <a:t>Attack on the legitimacy of Taxation</a:t>
            </a:r>
            <a:r>
              <a:rPr lang="en-US" sz="2400" b="1" dirty="0">
                <a:latin typeface="Times New Roman" pitchFamily="18" charset="0"/>
              </a:rPr>
              <a:t>: </a:t>
            </a:r>
          </a:p>
          <a:p>
            <a:pPr marL="1371600" lvl="1" indent="-914400">
              <a:spcAft>
                <a:spcPts val="600"/>
              </a:spcAft>
              <a:defRPr/>
            </a:pPr>
            <a:r>
              <a:rPr lang="en-US" sz="2400" b="1" dirty="0">
                <a:latin typeface="Times New Roman" pitchFamily="18" charset="0"/>
              </a:rPr>
              <a:t>	</a:t>
            </a:r>
            <a:r>
              <a:rPr lang="en-US" sz="2400" dirty="0">
                <a:latin typeface="Times New Roman" pitchFamily="18" charset="0"/>
              </a:rPr>
              <a:t>Constant reiteration of the idea that taxation is oppressive, that the government is taking away your money.</a:t>
            </a:r>
          </a:p>
          <a:p>
            <a:pPr marL="800100" lvl="1" indent="-342900">
              <a:defRPr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(2) </a:t>
            </a:r>
            <a:r>
              <a:rPr lang="en-US" sz="2400" b="1" u="sng" dirty="0">
                <a:solidFill>
                  <a:schemeClr val="bg1"/>
                </a:solidFill>
                <a:latin typeface="Times New Roman" pitchFamily="18" charset="0"/>
              </a:rPr>
              <a:t>Attack on the intentions of Government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: </a:t>
            </a:r>
          </a:p>
          <a:p>
            <a:pPr marL="1371600" lvl="1" indent="-914400">
              <a:spcAft>
                <a:spcPts val="600"/>
              </a:spcAft>
              <a:defRPr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	Big Government is oppressive; it wants to dominate, regulate and control your lives for the benefit of bureaucrats; politicians and bureaucrats are corrupt.</a:t>
            </a:r>
          </a:p>
          <a:p>
            <a:pPr marL="800100" lvl="1" indent="-342900">
              <a:defRPr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(3) </a:t>
            </a:r>
            <a:r>
              <a:rPr lang="en-US" sz="2400" b="1" u="sng" dirty="0">
                <a:solidFill>
                  <a:schemeClr val="bg1"/>
                </a:solidFill>
                <a:latin typeface="Times New Roman" pitchFamily="18" charset="0"/>
              </a:rPr>
              <a:t>Attack on the competence of government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: </a:t>
            </a:r>
          </a:p>
          <a:p>
            <a:pPr marL="1435100" lvl="1">
              <a:defRPr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Big Government is filled with red tape, incompetence, stupid regulations that generate great inefficiencies.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0"/>
            <a:ext cx="38862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THE ATTACK ON THE AFFIRMATIVE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610600" cy="52625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182880" rIns="182880" bIns="274320">
            <a:spAutoFit/>
          </a:bodyPr>
          <a:lstStyle/>
          <a:p>
            <a:pPr marL="800100" lvl="1" indent="-342900">
              <a:spcAft>
                <a:spcPts val="1200"/>
              </a:spcAft>
              <a:defRPr/>
            </a:pP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3.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Three-pronged attack on the Affirmative State</a:t>
            </a:r>
          </a:p>
          <a:p>
            <a:pPr marL="914400" lvl="1" indent="-457200">
              <a:buFontTx/>
              <a:buAutoNum type="arabicParenBoth"/>
              <a:defRPr/>
            </a:pPr>
            <a:r>
              <a:rPr lang="en-US" sz="2400" b="1" u="sng" dirty="0">
                <a:solidFill>
                  <a:srgbClr val="000000"/>
                </a:solidFill>
                <a:latin typeface="Times New Roman" pitchFamily="18" charset="0"/>
              </a:rPr>
              <a:t>Attack on the legitimacy of Taxation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: </a:t>
            </a:r>
          </a:p>
          <a:p>
            <a:pPr marL="1371600" lvl="1" indent="-914400">
              <a:spcAft>
                <a:spcPts val="60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	Constant reiteration of the idea that taxation is oppressive, that the government is taking away your money.</a:t>
            </a:r>
          </a:p>
          <a:p>
            <a:pPr marL="800100" lvl="1" indent="-342900"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(2) </a:t>
            </a:r>
            <a:r>
              <a:rPr lang="en-US" sz="2400" b="1" u="sng" dirty="0">
                <a:solidFill>
                  <a:srgbClr val="000000"/>
                </a:solidFill>
                <a:latin typeface="Times New Roman" pitchFamily="18" charset="0"/>
              </a:rPr>
              <a:t>Attack on the intentions of Government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: </a:t>
            </a:r>
          </a:p>
          <a:p>
            <a:pPr marL="1371600" lvl="1" indent="-914400">
              <a:spcAft>
                <a:spcPts val="60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	Big Government is oppressive; it wants to dominate, regulate and control your lives for the benefit of bureaucrats; politicians and bureaucrats are corrupt.</a:t>
            </a:r>
          </a:p>
          <a:p>
            <a:pPr marL="800100" lvl="1" indent="-342900">
              <a:defRPr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(3) </a:t>
            </a:r>
            <a:r>
              <a:rPr lang="en-US" sz="2400" b="1" u="sng" dirty="0">
                <a:solidFill>
                  <a:schemeClr val="bg1"/>
                </a:solidFill>
                <a:latin typeface="Times New Roman" pitchFamily="18" charset="0"/>
              </a:rPr>
              <a:t>Attack on the competence of government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: </a:t>
            </a:r>
          </a:p>
          <a:p>
            <a:pPr marL="1435100" lvl="1">
              <a:defRPr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Big Government is filled with red tape, incompetence, stupid regulations that generate great inefficiencies.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0"/>
            <a:ext cx="38862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THE ATTACK ON THE AFFIRMATIVE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610600" cy="52625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182880" rIns="182880" bIns="274320">
            <a:spAutoFit/>
          </a:bodyPr>
          <a:lstStyle/>
          <a:p>
            <a:pPr marL="800100" lvl="1" indent="-342900">
              <a:spcAft>
                <a:spcPts val="1200"/>
              </a:spcAft>
              <a:defRPr/>
            </a:pP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3.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Three-pronged attack on the Affirmative State</a:t>
            </a:r>
          </a:p>
          <a:p>
            <a:pPr marL="914400" lvl="1" indent="-457200">
              <a:buFontTx/>
              <a:buAutoNum type="arabicParenBoth"/>
              <a:defRPr/>
            </a:pPr>
            <a:r>
              <a:rPr lang="en-US" sz="2400" b="1" u="sng" dirty="0">
                <a:solidFill>
                  <a:srgbClr val="000000"/>
                </a:solidFill>
                <a:latin typeface="Times New Roman" pitchFamily="18" charset="0"/>
              </a:rPr>
              <a:t>Attack on the legitimacy of Taxation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: </a:t>
            </a:r>
          </a:p>
          <a:p>
            <a:pPr marL="1371600" lvl="1" indent="-914400">
              <a:spcAft>
                <a:spcPts val="60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Constant reiteration of the idea that taxation is oppressive, that the government is taking away your money.</a:t>
            </a:r>
          </a:p>
          <a:p>
            <a:pPr marL="800100" lvl="1" indent="-342900"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(2) </a:t>
            </a:r>
            <a:r>
              <a:rPr lang="en-US" sz="2400" b="1" u="sng" dirty="0">
                <a:solidFill>
                  <a:srgbClr val="000000"/>
                </a:solidFill>
                <a:latin typeface="Times New Roman" pitchFamily="18" charset="0"/>
              </a:rPr>
              <a:t>Attack on the intentions of Government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: </a:t>
            </a:r>
          </a:p>
          <a:p>
            <a:pPr marL="1371600" lvl="1" indent="-914400">
              <a:spcAft>
                <a:spcPts val="60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	Big Government is oppressive; it wants to dominate, regulate and control your lives for the benefit of bureaucrats; politicians and bureaucrats are corrupt.</a:t>
            </a:r>
          </a:p>
          <a:p>
            <a:pPr marL="800100" lvl="1" indent="-342900"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(3) </a:t>
            </a:r>
            <a:r>
              <a:rPr lang="en-US" sz="2400" b="1" u="sng" dirty="0">
                <a:solidFill>
                  <a:srgbClr val="000000"/>
                </a:solidFill>
                <a:latin typeface="Times New Roman" pitchFamily="18" charset="0"/>
              </a:rPr>
              <a:t>Attack on the competence of government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: </a:t>
            </a:r>
          </a:p>
          <a:p>
            <a:pPr marL="1435100" lvl="1"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Big Government is filled with red tape, incompetence, stupid regulations that generate great inefficiencies.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0"/>
            <a:ext cx="38862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THE ATTACK ON THE AFFIRMATIVE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534400" cy="61864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/>
            <a:r>
              <a:rPr lang="en-US" altLang="en-US" sz="2600" b="1">
                <a:solidFill>
                  <a:srgbClr val="000000"/>
                </a:solidFill>
                <a:latin typeface="Times New Roman" panose="02020603050405020304" pitchFamily="18" charset="0"/>
              </a:rPr>
              <a:t>4. Four types of anti-Affirmative State transformations</a:t>
            </a:r>
          </a:p>
          <a:p>
            <a:pPr lvl="1" eaLnBrk="1" hangingPunct="1"/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	1. Cutbacks of publicly funded programs 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Less funding for higher education, therefore higher tuition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Less funding for medical research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Less funding for job training, public housing, etc.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	2. Deregulation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Weaker regulations of toxic waste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Weaker regulations of logging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Weaker regulations of product safety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	3. Lax enforcement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Fewer inspectors of health &amp; safety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Fewer auditors on taxes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Fewer food quality inspectors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	4. Privatization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Prisons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Military subcontractors – food, mercenaries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Public utilities privatized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0"/>
            <a:ext cx="38862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THE ATTACK ON THE AFFIRMATIVE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0" y="0"/>
            <a:ext cx="21336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I. WHAT IS TAXATION?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533400" y="1066800"/>
            <a:ext cx="8077200" cy="48625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182880" tIns="182880" rIns="182880" bIns="3657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2. Tax ideology and class interests</a:t>
            </a:r>
          </a:p>
          <a:p>
            <a:pPr algn="ctr"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534400" cy="61864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/>
            <a:r>
              <a:rPr lang="en-US" altLang="en-US" sz="2600" b="1">
                <a:solidFill>
                  <a:srgbClr val="000000"/>
                </a:solidFill>
                <a:latin typeface="Times New Roman" panose="02020603050405020304" pitchFamily="18" charset="0"/>
              </a:rPr>
              <a:t>4. Four types of anti-Affirmative State transformations</a:t>
            </a:r>
          </a:p>
          <a:p>
            <a:pPr lvl="1" eaLnBrk="1" hangingPunct="1"/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	1. Cutbacks of publicly funded programs 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Less funding for higher education, therefore higher tuition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Less funding for medical research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Less funding for job training, public housing, etc.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	2. Deregulation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Weaker regulations of toxic waste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Weaker regulations of logging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Weaker regulations of product safety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	3. Lax enforcement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Fewer inspectors of health &amp; safety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Fewer auditors on taxes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Fewer food quality inspectors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	4. Privatization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Prisons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Military subcontractors – food, mercenaries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Public utilities privatized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0"/>
            <a:ext cx="38862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THE ATTACK ON THE AFFIRMATIVE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534400" cy="616585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/>
            <a:r>
              <a:rPr lang="en-US" altLang="en-US" sz="2600" b="1">
                <a:solidFill>
                  <a:srgbClr val="000000"/>
                </a:solidFill>
                <a:latin typeface="Times New Roman" panose="02020603050405020304" pitchFamily="18" charset="0"/>
              </a:rPr>
              <a:t>4. Four types of anti-Affirmative State transformations</a:t>
            </a:r>
          </a:p>
          <a:p>
            <a:pPr lvl="1" eaLnBrk="1" hangingPunct="1"/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	1. Cutbacks of publicly funded programs 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Less funding for higher education, therefore higher tuition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Less funding for medical research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Less funding for job training, public housing, etc.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	2. Deregulation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Weaker regulations of toxic waste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Weaker regulations of logging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Weaker regulations of product safety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3. Lax enforcement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Fewer inspectors of health &amp; safety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Fewer auditors on taxes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Fewer food quality inspectors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	4. Privatization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Prisons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Military subcontractors – food, mercenaries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Public utilities privatized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0"/>
            <a:ext cx="38862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THE ATTACK ON THE AFFIRMATIVE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534400" cy="616585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/>
            <a:r>
              <a:rPr lang="en-US" altLang="en-US" sz="2600" b="1">
                <a:latin typeface="Times New Roman" panose="02020603050405020304" pitchFamily="18" charset="0"/>
              </a:rPr>
              <a:t>4. Four types of anti-Affirmative State transformations</a:t>
            </a:r>
          </a:p>
          <a:p>
            <a:pPr lvl="1" eaLnBrk="1" hangingPunct="1"/>
            <a:endParaRPr lang="en-US" altLang="en-US" sz="2000" b="1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</a:rPr>
              <a:t>	1. Cutbacks of publicly funded programs 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latin typeface="Times New Roman" panose="02020603050405020304" pitchFamily="18" charset="0"/>
              </a:rPr>
              <a:t>Less funding for higher education, therefore higher tuition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latin typeface="Times New Roman" panose="02020603050405020304" pitchFamily="18" charset="0"/>
              </a:rPr>
              <a:t>Less funding for medical research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latin typeface="Times New Roman" panose="02020603050405020304" pitchFamily="18" charset="0"/>
              </a:rPr>
              <a:t>Less funding for job training, public housing, etc.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	2. Deregulation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latin typeface="Times New Roman" panose="02020603050405020304" pitchFamily="18" charset="0"/>
              </a:rPr>
              <a:t>Weaker regulations of toxic waste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latin typeface="Times New Roman" panose="02020603050405020304" pitchFamily="18" charset="0"/>
              </a:rPr>
              <a:t>Weaker regulations of logging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latin typeface="Times New Roman" panose="02020603050405020304" pitchFamily="18" charset="0"/>
              </a:rPr>
              <a:t>Weaker regulations of product safety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	3. Lax enforcement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latin typeface="Times New Roman" panose="02020603050405020304" pitchFamily="18" charset="0"/>
              </a:rPr>
              <a:t>Fewer inspectors of health &amp; safety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latin typeface="Times New Roman" panose="02020603050405020304" pitchFamily="18" charset="0"/>
              </a:rPr>
              <a:t>Fewer auditors on taxes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latin typeface="Times New Roman" panose="02020603050405020304" pitchFamily="18" charset="0"/>
              </a:rPr>
              <a:t>Fewer food quality inspectors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	4. Privatization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Prisons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Military subcontractors – food, mercenaries</a:t>
            </a:r>
          </a:p>
          <a:p>
            <a:pPr lvl="2" eaLnBrk="1" hangingPunct="1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Public utilities privatized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0"/>
            <a:ext cx="38862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THE ATTACK ON THE AFFIRMATIVE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534400" cy="61864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/>
            <a:r>
              <a:rPr lang="en-US" altLang="en-US" sz="2600" b="1">
                <a:solidFill>
                  <a:srgbClr val="000000"/>
                </a:solidFill>
                <a:latin typeface="Times New Roman" panose="02020603050405020304" pitchFamily="18" charset="0"/>
              </a:rPr>
              <a:t>4. Four types of anti-Affirmative State transformations</a:t>
            </a:r>
          </a:p>
          <a:p>
            <a:pPr lvl="1" eaLnBrk="1" hangingPunct="1"/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	1. Cutbacks of publicly funded programs 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Less funding for higher education, therefore higher tuition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Less funding for medical research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Less funding for job training, public housing, etc.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	2. Deregulation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Weaker regulations of toxic waste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Weaker regulations of logging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Weaker regulations of product safety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	3. Lax enforcement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Fewer inspectors of health &amp; safety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Fewer auditors on taxes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Fewer food quality inspectors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	4. Privatization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Prisons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Military subcontractors – food, mercenaries, detention</a:t>
            </a:r>
          </a:p>
          <a:p>
            <a:pPr lvl="2" eaLnBrk="1" hangingPunct="1">
              <a:buFontTx/>
              <a:buChar char="•"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Public utilities privatized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0"/>
            <a:ext cx="38862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THE ATTACK ON THE AFFIRMATIVE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0" y="0"/>
            <a:ext cx="21336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I. WHAT IS TAXATION?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33400" y="1066800"/>
            <a:ext cx="8077200" cy="43402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182880" tIns="182880" rIns="182880" bIns="3657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2. Tax ideology and class interests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Key question: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Who really benefits from a particular view of the problem? In whose interests is it to insist that taxation is the way government takes </a:t>
            </a:r>
            <a:r>
              <a:rPr lang="en-US" altLang="en-US" sz="2400" i="1">
                <a:latin typeface="Times New Roman" panose="02020603050405020304" pitchFamily="18" charset="0"/>
              </a:rPr>
              <a:t>your</a:t>
            </a:r>
            <a:r>
              <a:rPr lang="en-US" altLang="en-US" sz="2400">
                <a:latin typeface="Times New Roman" panose="02020603050405020304" pitchFamily="18" charset="0"/>
              </a:rPr>
              <a:t> money? Is this understanding more in the interests of the rich and powerful than of ordinary citizens or the poor?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[But Note: Showing that a particular view serves the interests of privileged groups does not show that the view is incorrect.]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838200" y="2590800"/>
            <a:ext cx="7620000" cy="762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09600" y="1219200"/>
            <a:ext cx="8153400" cy="37639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b="1">
                <a:latin typeface="Times New Roman" panose="02020603050405020304" pitchFamily="18" charset="0"/>
              </a:rPr>
              <a:t>Three different views of Tax Fairness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0" y="0"/>
            <a:ext cx="281940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II. THE LOGIC OF INCOME TAXES</a:t>
            </a: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8153400" cy="37639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b="1">
                <a:latin typeface="Times New Roman" panose="02020603050405020304" pitchFamily="18" charset="0"/>
              </a:rPr>
              <a:t>Three different views of Tax Fairness</a:t>
            </a:r>
          </a:p>
          <a:p>
            <a:pPr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800" b="1">
                <a:latin typeface="Times New Roman" panose="02020603050405020304" pitchFamily="18" charset="0"/>
              </a:rPr>
              <a:t> Everyone pays the same </a:t>
            </a:r>
            <a:r>
              <a:rPr lang="en-US" altLang="en-US" sz="2800" b="1" i="1">
                <a:latin typeface="Times New Roman" panose="02020603050405020304" pitchFamily="18" charset="0"/>
              </a:rPr>
              <a:t>amount </a:t>
            </a:r>
            <a:r>
              <a:rPr lang="en-US" altLang="en-US" sz="2800" b="1">
                <a:latin typeface="Times New Roman" panose="02020603050405020304" pitchFamily="18" charset="0"/>
              </a:rPr>
              <a:t>(a “poll tax”)</a:t>
            </a:r>
            <a:endParaRPr lang="en-US" altLang="en-US" sz="2800" b="1" i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2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5820</TotalTime>
  <Words>2994</Words>
  <Application>Microsoft Office PowerPoint</Application>
  <PresentationFormat>On-screen Show (4:3)</PresentationFormat>
  <Paragraphs>525</Paragraphs>
  <Slides>53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16</vt:i4>
      </vt:variant>
      <vt:variant>
        <vt:lpstr>Slide Titles</vt:lpstr>
      </vt:variant>
      <vt:variant>
        <vt:i4>53</vt:i4>
      </vt:variant>
    </vt:vector>
  </HeadingPairs>
  <TitlesOfParts>
    <vt:vector size="73" baseType="lpstr">
      <vt:lpstr>Arial</vt:lpstr>
      <vt:lpstr>Times New Roman</vt:lpstr>
      <vt:lpstr>Cambria</vt:lpstr>
      <vt:lpstr>MS Mincho</vt:lpstr>
      <vt:lpstr>Default Design</vt:lpstr>
      <vt:lpstr>1_Default Design</vt:lpstr>
      <vt:lpstr>2_Default Design</vt:lpstr>
      <vt:lpstr>3_Default Design</vt:lpstr>
      <vt:lpstr>5_Default Design</vt:lpstr>
      <vt:lpstr>6_Default Design</vt:lpstr>
      <vt:lpstr>7_Default Design</vt:lpstr>
      <vt:lpstr>9_Default Design</vt:lpstr>
      <vt:lpstr>11_Default Design</vt:lpstr>
      <vt:lpstr>14_Default Design</vt:lpstr>
      <vt:lpstr>15_Default Design</vt:lpstr>
      <vt:lpstr>16_Default Design</vt:lpstr>
      <vt:lpstr>17_Default Design</vt:lpstr>
      <vt:lpstr>18_Default Design</vt:lpstr>
      <vt:lpstr>19_Default Design</vt:lpstr>
      <vt:lpstr>20_Default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 of Wisc-Madison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Erik Olin Wright</dc:creator>
  <cp:lastModifiedBy>Erik Wright</cp:lastModifiedBy>
  <cp:revision>498</cp:revision>
  <cp:lastPrinted>2014-11-20T20:03:11Z</cp:lastPrinted>
  <dcterms:created xsi:type="dcterms:W3CDTF">2004-09-21T15:41:54Z</dcterms:created>
  <dcterms:modified xsi:type="dcterms:W3CDTF">2017-04-17T20:05:20Z</dcterms:modified>
</cp:coreProperties>
</file>